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963" r:id="rId2"/>
    <p:sldId id="884" r:id="rId3"/>
    <p:sldId id="919" r:id="rId4"/>
    <p:sldId id="937" r:id="rId5"/>
    <p:sldId id="938" r:id="rId6"/>
    <p:sldId id="917" r:id="rId7"/>
    <p:sldId id="918" r:id="rId8"/>
    <p:sldId id="889" r:id="rId9"/>
    <p:sldId id="932" r:id="rId10"/>
    <p:sldId id="933" r:id="rId11"/>
    <p:sldId id="934" r:id="rId12"/>
    <p:sldId id="935" r:id="rId13"/>
    <p:sldId id="936" r:id="rId14"/>
    <p:sldId id="891" r:id="rId15"/>
    <p:sldId id="892" r:id="rId16"/>
    <p:sldId id="949" r:id="rId17"/>
    <p:sldId id="950" r:id="rId18"/>
    <p:sldId id="948" r:id="rId19"/>
    <p:sldId id="960" r:id="rId20"/>
    <p:sldId id="955" r:id="rId21"/>
    <p:sldId id="956" r:id="rId22"/>
    <p:sldId id="957" r:id="rId23"/>
    <p:sldId id="958" r:id="rId24"/>
    <p:sldId id="959" r:id="rId25"/>
    <p:sldId id="890" r:id="rId26"/>
    <p:sldId id="893" r:id="rId27"/>
    <p:sldId id="894" r:id="rId28"/>
    <p:sldId id="896" r:id="rId29"/>
    <p:sldId id="895" r:id="rId30"/>
    <p:sldId id="952" r:id="rId31"/>
  </p:sldIdLst>
  <p:sldSz cx="12192000" cy="6858000"/>
  <p:notesSz cx="6858000" cy="9144000"/>
  <p:custDataLst>
    <p:tags r:id="rId3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0000CC"/>
    <a:srgbClr val="9900FF"/>
    <a:srgbClr val="FF00FF"/>
    <a:srgbClr val="CCFFFF"/>
    <a:srgbClr val="FF66FF"/>
    <a:srgbClr val="969696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180" autoAdjust="0"/>
    <p:restoredTop sz="94477" autoAdjust="0"/>
  </p:normalViewPr>
  <p:slideViewPr>
    <p:cSldViewPr>
      <p:cViewPr>
        <p:scale>
          <a:sx n="50" d="100"/>
          <a:sy n="50" d="100"/>
        </p:scale>
        <p:origin x="-606" y="-3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2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C1D78C5-A8B8-4A43-A5CB-95FDC0898773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E1EC2B-4E89-4FF1-BA8B-CB13215E6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23B693-7FB3-4B30-9CD2-857960C087D3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972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C3B1C5-863C-448A-8367-1710D85646ED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983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E8E122-15EF-4754-B9AB-A4A7B907940A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993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3DECE-0C33-44E0-8555-672890E7CD22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03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FC3965-2FDF-4548-A249-75B44CDA5620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13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3151EC-5E95-4771-A1A3-51503826AC5A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24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4F6B1A-C38B-4A3F-943A-02B5AE1663DB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34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BE8A0E-A713-4330-AFF0-E17FE28CB89A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44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6396F8-8FE5-4893-900E-1B1DA033440F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54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4BFC54-2377-43BF-800C-D8D1F3C7DD9A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952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05EBA4-51D0-43FA-8F3F-09BD0A3396EE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87BCD3-C45D-4AA9-8AB5-522369915EE6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952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05EBA4-51D0-43FA-8F3F-09BD0A3396EE}" type="slidenum">
              <a:rPr lang="ru-RU" smtClean="0"/>
              <a:pPr/>
              <a:t>24</a:t>
            </a:fld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65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0F9112-3B40-47AE-AA03-BA697CD49F94}" type="slidenum">
              <a:rPr lang="ru-RU" smtClean="0"/>
              <a:pPr/>
              <a:t>25</a:t>
            </a:fld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75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BBEF6E-5A34-4EE1-B077-F0D65E6DC515}" type="slidenum">
              <a:rPr lang="ru-RU" smtClean="0"/>
              <a:pPr/>
              <a:t>26</a:t>
            </a:fld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85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9B12B9-FC45-491E-BDF2-A25D163327A0}" type="slidenum">
              <a:rPr lang="ru-RU" smtClean="0"/>
              <a:pPr/>
              <a:t>27</a:t>
            </a:fld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95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F64353-96AC-459E-BE17-F3403EC3B147}" type="slidenum">
              <a:rPr lang="ru-RU" smtClean="0"/>
              <a:pPr/>
              <a:t>28</a:t>
            </a:fld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105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0B68EE-786C-4C81-8E8A-84EE06B421BE}" type="slidenum">
              <a:rPr lang="ru-RU" smtClean="0"/>
              <a:pPr/>
              <a:t>29</a:t>
            </a:fld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003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FC3965-2FDF-4548-A249-75B44CDA5620}" type="slidenum">
              <a:rPr lang="ru-RU" smtClean="0"/>
              <a:pPr/>
              <a:t>30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45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2854C1-0EF0-4614-ABEC-432D255D7182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55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B76BA9-E01D-419A-BABC-42FA3708FAC9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65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1C6D6-3808-475C-A855-0E66C651A865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75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E698A6-16B0-4B50-9492-C99EE80346AD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86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4287BA-1906-4FD9-9B12-1123D42EA2F2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942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9E98B9-30D0-4595-930B-915BD8EFBE3A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962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0E6323-C7EB-4A1C-B737-B69A915F12A2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D9515-4E2D-436B-80EE-F75E91837DB4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47631-401D-4CA1-8E32-F814A8CB8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E1BBC-E1D6-4602-A476-86D96E930689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85490-7C0E-428A-82EB-5658A555A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8335-C761-4CA0-BCEE-0BD3040C6252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742BF-D6AA-4F72-A1BB-76CF5BCB8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C9874-779A-410B-ADAD-CFFB561BC7FF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23AC8-FEBF-4C92-894D-F930D7720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2F918-8D5C-4E07-8CF4-33E10370BD9B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9306B-395A-443C-BF94-570231E4A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B2C8F-D478-4639-80D5-A1358F3409F6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AB8BE-E67A-4AFE-A7B8-DDF2C6221C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1507B-6A9B-4AB9-A84E-5DE7F34652D5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17E33-1B43-4C95-9846-EAD05530B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FCA2C-E622-4EC6-9781-574BEF228BF0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CAD15-3514-4708-BDBC-5F219FAD7F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D9373-BB79-45F9-AD3D-7D187A2D8805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EF6B6-2DAF-4912-A72A-7ECB39D61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270F0-C0B9-4395-A5CF-77A6813B8C68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EB6F1-3AE6-403A-8752-67FDC3A1C8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2F61F-20DE-4B72-B5D6-CA43B9304A62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F7384-CCA4-4292-8638-B5DF693AC5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86AFAF-E06A-4DEA-BC35-A2C8585F84CA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A2C02E-CB54-4E1A-8771-EE931BB53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Wie-spaet-ist-es00.wav" TargetMode="Externa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3-Uhr.wav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2.jpeg"/><Relationship Id="rId2" Type="http://schemas.openxmlformats.org/officeDocument/2006/relationships/audio" Target="file:///D:\%20DEUTSCH_&#1088;&#1077;&#1087;&#1077;&#1090;&#1080;&#1090;&#1086;&#1088;\%20DEUTSCH-&#1058;&#1088;&#1077;&#1085;&#1072;&#1078;&#1105;&#1088;&#1099;\22.&#1062;&#1080;&#1092;&#1088;&#1099;%20&#1076;&#1083;&#1086;%201000.%20&#1050;&#1086;&#1090;&#1086;&#1088;&#1099;&#1081;%20&#1095;&#1072;&#1089;\Gong.wav" TargetMode="External"/><Relationship Id="rId1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Wie-spaet-ist-es01.wav" TargetMode="Externa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6-Uhr.wav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%20DEUTSCH_&#1088;&#1077;&#1087;&#1077;&#1090;&#1080;&#1090;&#1086;&#1088;\%20DEUTSCH-&#1058;&#1088;&#1077;&#1085;&#1072;&#1078;&#1105;&#1088;&#1099;\22.&#1062;&#1080;&#1092;&#1088;&#1099;%20&#1076;&#1083;&#1086;%201000.%20&#1050;&#1086;&#1090;&#1086;&#1088;&#1099;&#1081;%20&#1095;&#1072;&#1089;\Vasha-ochered-govorit.wav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10.wav" TargetMode="Externa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10.wav" TargetMode="External"/><Relationship Id="rId7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6.wav" TargetMode="External"/><Relationship Id="rId2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8.wav" TargetMode="External"/><Relationship Id="rId1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11.wav" TargetMode="External"/><Relationship Id="rId6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1.wav" TargetMode="External"/><Relationship Id="rId11" Type="http://schemas.openxmlformats.org/officeDocument/2006/relationships/image" Target="../media/image13.png"/><Relationship Id="rId5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12.wav" TargetMode="External"/><Relationship Id="rId10" Type="http://schemas.openxmlformats.org/officeDocument/2006/relationships/image" Target="../media/image12.png"/><Relationship Id="rId4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7.wav" TargetMode="External"/><Relationship Id="rId9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10.wav" TargetMode="External"/><Relationship Id="rId7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6.wav" TargetMode="External"/><Relationship Id="rId2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8.wav" TargetMode="External"/><Relationship Id="rId1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11.wav" TargetMode="External"/><Relationship Id="rId6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1.wav" TargetMode="External"/><Relationship Id="rId11" Type="http://schemas.openxmlformats.org/officeDocument/2006/relationships/image" Target="../media/image13.png"/><Relationship Id="rId5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12.wav" TargetMode="External"/><Relationship Id="rId10" Type="http://schemas.openxmlformats.org/officeDocument/2006/relationships/image" Target="../media/image12.png"/><Relationship Id="rId4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jetzt-halb7.wav" TargetMode="External"/><Relationship Id="rId9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%20DEUTSCH_&#1088;&#1077;&#1087;&#1077;&#1090;&#1080;&#1090;&#1086;&#1088;\%20DEUTSCH-&#1058;&#1088;&#1077;&#1085;&#1072;&#1078;&#1105;&#1088;&#1099;\22.&#1062;&#1080;&#1092;&#1088;&#1099;%20&#1076;&#1083;&#1086;%201000.%20&#1050;&#1086;&#1090;&#1086;&#1088;&#1099;&#1081;%20&#1095;&#1072;&#1089;\Vasha-ochered-govorit.wav" TargetMode="Externa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%20DEUTSCH_&#1088;&#1077;&#1087;&#1077;&#1090;&#1080;&#1090;&#1086;&#1088;\%20DEUTSCH-&#1058;&#1088;&#1077;&#1085;&#1072;&#1078;&#1105;&#1088;&#1099;\22.&#1062;&#1080;&#1092;&#1088;&#1099;%20&#1076;&#1083;&#1086;%201000.%20&#1050;&#1086;&#1090;&#1086;&#1088;&#1099;&#1081;%20&#1095;&#1072;&#1089;\Vasha-ochered-govorit.wav" TargetMode="Externa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%20DEUTSCH_&#1088;&#1077;&#1087;&#1077;&#1090;&#1080;&#1090;&#1086;&#1088;\%20DEUTSCH-&#1058;&#1088;&#1077;&#1085;&#1072;&#1078;&#1105;&#1088;&#1099;\22.&#1062;&#1080;&#1092;&#1088;&#1099;%20&#1076;&#1083;&#1086;%201000.%20&#1050;&#1086;&#1090;&#1086;&#1088;&#1099;&#1081;%20&#1095;&#1072;&#1089;\Vasha-ochered-govorit.wav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1-9-Es-ist-9-Uhr.wav" TargetMode="External"/><Relationship Id="rId7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%20DEUTSCH_&#1088;&#1077;&#1087;&#1077;&#1090;&#1080;&#1090;&#1086;&#1088;\%20DEUTSCH-&#1058;&#1088;&#1077;&#1085;&#1072;&#1078;&#1105;&#1088;&#1099;\22.&#1062;&#1080;&#1092;&#1088;&#1099;%20&#1076;&#1083;&#1086;%201000.%20&#1050;&#1086;&#1090;&#1086;&#1088;&#1099;&#1081;%20&#1095;&#1072;&#1089;\Vasha-ochered-govorit.wav" TargetMode="Externa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%20DEUTSCH_&#1088;&#1077;&#1087;&#1077;&#1090;&#1080;&#1090;&#1086;&#1088;\%20DEUTSCH-&#1058;&#1088;&#1077;&#1085;&#1072;&#1078;&#1105;&#1088;&#1099;\22.&#1062;&#1080;&#1092;&#1088;&#1099;%20&#1076;&#1083;&#1086;%201000.%20&#1050;&#1086;&#1090;&#1086;&#1088;&#1099;&#1081;%20&#1095;&#1072;&#1089;\Hausaufgabe_.wav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meineUhr-zeigt4-40.wav" TargetMode="External"/><Relationship Id="rId7" Type="http://schemas.openxmlformats.org/officeDocument/2006/relationships/image" Target="../media/image18.png"/><Relationship Id="rId2" Type="http://schemas.openxmlformats.org/officeDocument/2006/relationships/audio" Target="../media/audio1.wav"/><Relationship Id="rId1" Type="http://schemas.openxmlformats.org/officeDocument/2006/relationships/audio" Target="../media/audio5.wav"/><Relationship Id="rId6" Type="http://schemas.openxmlformats.org/officeDocument/2006/relationships/image" Target="../media/image17.png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audio" Target="file:///D:\%20DEUTSCH_&#1088;&#1077;&#1087;&#1077;&#1090;&#1080;&#1090;&#1086;&#1088;\%20DEUTSCH-&#1058;&#1088;&#1077;&#1085;&#1072;&#1078;&#1105;&#1088;&#1099;\22.&#1062;&#1080;&#1092;&#1088;&#1099;%20&#1076;&#1083;&#1086;%201000.%20&#1050;&#1086;&#1090;&#1086;&#1088;&#1099;&#1081;%20&#1095;&#1072;&#1089;\Vasha-ochered-govorit.wav" TargetMode="External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4.png"/><Relationship Id="rId2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meineUhr-zeigt4-40.wav" TargetMode="External"/><Relationship Id="rId16" Type="http://schemas.openxmlformats.org/officeDocument/2006/relationships/image" Target="../media/image1.png"/><Relationship Id="rId1" Type="http://schemas.openxmlformats.org/officeDocument/2006/relationships/audio" Target="../media/audio1.wav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notesSlide" Target="../notesSlides/notesSlide23.xml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9-Uhr.wav" TargetMode="External"/><Relationship Id="rId7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s02.yapfiles.ru/files/1499644/e0dfc8391a11f8b50584173a3e97fcdc.mp4?token=MDE0OTk2NDQtMTQ2ODI1NTA3OA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10Uhr-5Minuten.wav" TargetMode="External"/><Relationship Id="rId1" Type="http://schemas.openxmlformats.org/officeDocument/2006/relationships/audio" Target="../media/audio1.wav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jpeg"/><Relationship Id="rId2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10Uhr-5Minuten.wav" TargetMode="External"/><Relationship Id="rId1" Type="http://schemas.openxmlformats.org/officeDocument/2006/relationships/audio" Target="../media/audio1.wav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3.wav"/><Relationship Id="rId7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3.wav"/><Relationship Id="rId7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3.wav"/><Relationship Id="rId7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audio" Target="../media/audio2.wav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%20DEUTSCH_&#1088;&#1077;&#1087;&#1077;&#1090;&#1080;&#1090;&#1086;&#1088;\%20DEUTSCH-&#1058;&#1088;&#1077;&#1085;&#1072;&#1078;&#1105;&#1088;&#1099;\25.&#1050;&#1086;&#1090;&#1086;&#1088;&#1099;&#1081;%20&#1095;&#1072;&#1089;\es-ist-1-Uhr.wav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0" y="1285860"/>
            <a:ext cx="12192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hangingPunct="0">
              <a:spcBef>
                <a:spcPts val="1200"/>
              </a:spcBef>
              <a:spcAft>
                <a:spcPts val="300"/>
              </a:spcAft>
              <a:tabLst>
                <a:tab pos="179388" algn="l"/>
              </a:tabLst>
              <a:defRPr/>
            </a:pPr>
            <a:r>
              <a:rPr lang="de-DE" sz="8800" b="1" i="1" dirty="0" smtClean="0">
                <a:solidFill>
                  <a:srgbClr val="FF0000"/>
                </a:solidFill>
                <a:cs typeface="Times New Roman" pitchFamily="18" charset="0"/>
              </a:rPr>
              <a:t>Wie </a:t>
            </a:r>
            <a:r>
              <a:rPr lang="de-DE" sz="8800" b="1" i="1" dirty="0">
                <a:solidFill>
                  <a:srgbClr val="FF0000"/>
                </a:solidFill>
                <a:cs typeface="Times New Roman" pitchFamily="18" charset="0"/>
              </a:rPr>
              <a:t>spät ist es</a:t>
            </a:r>
            <a:r>
              <a:rPr lang="de-DE" sz="8800" b="1" i="1" dirty="0" smtClean="0">
                <a:solidFill>
                  <a:srgbClr val="FF0000"/>
                </a:solidFill>
                <a:cs typeface="Times New Roman" pitchFamily="18" charset="0"/>
              </a:rPr>
              <a:t>?</a:t>
            </a:r>
            <a:endParaRPr lang="ru-RU" sz="88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Wie-spaet-ist-es00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0" y="128586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6" descr="new-clock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38678" y="3500428"/>
            <a:ext cx="3357572" cy="3357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571744"/>
            <a:ext cx="1219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hangingPunct="0">
              <a:spcBef>
                <a:spcPts val="1200"/>
              </a:spcBef>
              <a:spcAft>
                <a:spcPts val="300"/>
              </a:spcAft>
              <a:tabLst>
                <a:tab pos="179388" algn="l"/>
              </a:tabLst>
              <a:defRPr/>
            </a:pPr>
            <a:r>
              <a:rPr lang="ru-RU" sz="6000" b="1" i="1" dirty="0" smtClean="0">
                <a:solidFill>
                  <a:srgbClr val="0000CC"/>
                </a:solidFill>
                <a:cs typeface="Times New Roman" pitchFamily="18" charset="0"/>
              </a:rPr>
              <a:t>Который </a:t>
            </a:r>
            <a:r>
              <a:rPr lang="ru-RU" sz="6000" b="1" i="1" dirty="0">
                <a:solidFill>
                  <a:srgbClr val="0000CC"/>
                </a:solidFill>
                <a:cs typeface="Times New Roman" pitchFamily="18" charset="0"/>
              </a:rPr>
              <a:t>час?</a:t>
            </a:r>
            <a:endParaRPr lang="ru-RU" sz="60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4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e spat ist 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Прямоугольник 1"/>
          <p:cNvSpPr>
            <a:spLocks noChangeArrowheads="1"/>
          </p:cNvSpPr>
          <p:nvPr/>
        </p:nvSpPr>
        <p:spPr bwMode="auto">
          <a:xfrm>
            <a:off x="2166938" y="642939"/>
            <a:ext cx="850106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5400" b="1" i="1">
                <a:solidFill>
                  <a:srgbClr val="C00000"/>
                </a:solidFill>
                <a:cs typeface="Times New Roman" pitchFamily="18" charset="0"/>
              </a:rPr>
              <a:t>Который час</a:t>
            </a:r>
            <a:r>
              <a:rPr lang="de-DE" sz="5400" b="1" i="1">
                <a:solidFill>
                  <a:srgbClr val="C00000"/>
                </a:solidFill>
                <a:cs typeface="Times New Roman" pitchFamily="18" charset="0"/>
              </a:rPr>
              <a:t>?</a:t>
            </a:r>
          </a:p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5400" b="1" i="1">
                <a:solidFill>
                  <a:srgbClr val="008000"/>
                </a:solidFill>
                <a:cs typeface="Times New Roman" pitchFamily="18" charset="0"/>
              </a:rPr>
              <a:t>3 часа.</a:t>
            </a:r>
            <a:endParaRPr lang="de-DE" sz="5400">
              <a:solidFill>
                <a:srgbClr val="008000"/>
              </a:solidFill>
            </a:endParaRPr>
          </a:p>
        </p:txBody>
      </p:sp>
      <p:pic>
        <p:nvPicPr>
          <p:cNvPr id="5" name="es-ist-3-Uhr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0" y="100010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Рисунок 6" descr="new-clock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67188" y="2643188"/>
            <a:ext cx="3929062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3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Прямоугольник 1"/>
          <p:cNvSpPr>
            <a:spLocks noChangeArrowheads="1"/>
          </p:cNvSpPr>
          <p:nvPr/>
        </p:nvSpPr>
        <p:spPr bwMode="auto">
          <a:xfrm>
            <a:off x="2166938" y="642939"/>
            <a:ext cx="850106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5400" b="1" i="1">
                <a:solidFill>
                  <a:srgbClr val="C00000"/>
                </a:solidFill>
                <a:cs typeface="Times New Roman" pitchFamily="18" charset="0"/>
              </a:rPr>
              <a:t>Который час</a:t>
            </a:r>
            <a:r>
              <a:rPr lang="de-DE" sz="5400" b="1" i="1">
                <a:solidFill>
                  <a:srgbClr val="C00000"/>
                </a:solidFill>
                <a:cs typeface="Times New Roman" pitchFamily="18" charset="0"/>
              </a:rPr>
              <a:t>?</a:t>
            </a:r>
          </a:p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5400" b="1" i="1">
                <a:solidFill>
                  <a:srgbClr val="008000"/>
                </a:solidFill>
                <a:cs typeface="Times New Roman" pitchFamily="18" charset="0"/>
              </a:rPr>
              <a:t>4 часа.</a:t>
            </a:r>
            <a:endParaRPr lang="de-DE" sz="5400">
              <a:solidFill>
                <a:srgbClr val="008000"/>
              </a:solidFill>
            </a:endParaRPr>
          </a:p>
        </p:txBody>
      </p:sp>
      <p:pic>
        <p:nvPicPr>
          <p:cNvPr id="6" name="Wie-spaet-ist-es0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857239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ong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128586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Gong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1785926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Gong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2357426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es-ist-4-Uhr.wav">
            <a:hlinkClick r:id="" action="ppaction://media"/>
          </p:cNvPr>
          <p:cNvPicPr>
            <a:picLocks noRot="1" noChangeAspect="1"/>
          </p:cNvPicPr>
          <p:nvPr>
            <a:wavAudioFile r:embed="rId3" name="es-ist-4-Uhr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2857489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6" name="Рисунок 6" descr="new-clock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67188" y="2643188"/>
            <a:ext cx="3929062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6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265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581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83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81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9901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581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719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21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Прямоугольник 1"/>
          <p:cNvSpPr>
            <a:spLocks noChangeArrowheads="1"/>
          </p:cNvSpPr>
          <p:nvPr/>
        </p:nvSpPr>
        <p:spPr bwMode="auto">
          <a:xfrm>
            <a:off x="2166938" y="642939"/>
            <a:ext cx="850106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5400" b="1" i="1">
                <a:solidFill>
                  <a:srgbClr val="C00000"/>
                </a:solidFill>
                <a:cs typeface="Times New Roman" pitchFamily="18" charset="0"/>
              </a:rPr>
              <a:t>Который час</a:t>
            </a:r>
            <a:r>
              <a:rPr lang="de-DE" sz="5400" b="1" i="1">
                <a:solidFill>
                  <a:srgbClr val="C00000"/>
                </a:solidFill>
                <a:cs typeface="Times New Roman" pitchFamily="18" charset="0"/>
              </a:rPr>
              <a:t>?</a:t>
            </a:r>
          </a:p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5400" b="1" i="1">
                <a:solidFill>
                  <a:srgbClr val="008000"/>
                </a:solidFill>
                <a:cs typeface="Times New Roman" pitchFamily="18" charset="0"/>
              </a:rPr>
              <a:t>6 часов.</a:t>
            </a:r>
            <a:endParaRPr lang="de-DE" sz="5400">
              <a:solidFill>
                <a:srgbClr val="008000"/>
              </a:solidFill>
            </a:endParaRPr>
          </a:p>
        </p:txBody>
      </p:sp>
      <p:pic>
        <p:nvPicPr>
          <p:cNvPr id="12" name="Es-ist-6-Uhr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0" y="128586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Рисунок 6" descr="new-clock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67188" y="2643188"/>
            <a:ext cx="3929062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963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Прямоугольник 1"/>
          <p:cNvSpPr>
            <a:spLocks noChangeArrowheads="1"/>
          </p:cNvSpPr>
          <p:nvPr/>
        </p:nvSpPr>
        <p:spPr bwMode="auto">
          <a:xfrm>
            <a:off x="2166938" y="642939"/>
            <a:ext cx="850106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5400" b="1" i="1" dirty="0">
                <a:solidFill>
                  <a:srgbClr val="C00000"/>
                </a:solidFill>
                <a:cs typeface="Times New Roman" pitchFamily="18" charset="0"/>
              </a:rPr>
              <a:t>Который час</a:t>
            </a:r>
            <a:r>
              <a:rPr lang="de-DE" sz="5400" b="1" i="1" dirty="0">
                <a:solidFill>
                  <a:srgbClr val="C00000"/>
                </a:solidFill>
                <a:cs typeface="Times New Roman" pitchFamily="18" charset="0"/>
              </a:rPr>
              <a:t>?</a:t>
            </a:r>
          </a:p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5400" b="1" i="1" dirty="0">
                <a:solidFill>
                  <a:srgbClr val="008000"/>
                </a:solidFill>
                <a:cs typeface="Times New Roman" pitchFamily="18" charset="0"/>
              </a:rPr>
              <a:t>7 часов.</a:t>
            </a:r>
            <a:endParaRPr lang="de-DE" sz="5400" dirty="0">
              <a:solidFill>
                <a:srgbClr val="008000"/>
              </a:solidFill>
            </a:endParaRPr>
          </a:p>
        </p:txBody>
      </p:sp>
      <p:pic>
        <p:nvPicPr>
          <p:cNvPr id="45059" name="Рисунок 6" descr="new-clock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67188" y="2643188"/>
            <a:ext cx="3929062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Vasha-ochered-govorit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0" y="100010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4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Прямоугольник 2"/>
          <p:cNvSpPr>
            <a:spLocks noChangeArrowheads="1"/>
          </p:cNvSpPr>
          <p:nvPr/>
        </p:nvSpPr>
        <p:spPr bwMode="auto">
          <a:xfrm>
            <a:off x="0" y="2000250"/>
            <a:ext cx="12192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hangingPunct="0">
              <a:tabLst>
                <a:tab pos="179388" algn="l"/>
              </a:tabLst>
            </a:pPr>
            <a:r>
              <a:rPr lang="de-DE" sz="6000" b="1" i="1" dirty="0">
                <a:ea typeface="Times New Roman" pitchFamily="18" charset="0"/>
                <a:cs typeface="Arial" pitchFamily="34" charset="0"/>
              </a:rPr>
              <a:t>Es ist 9 Uhr 30 Minuten. =</a:t>
            </a:r>
          </a:p>
          <a:p>
            <a:pPr algn="ctr" hangingPunct="0">
              <a:tabLst>
                <a:tab pos="179388" algn="l"/>
              </a:tabLst>
            </a:pPr>
            <a:r>
              <a:rPr lang="de-DE" sz="6000" b="1" i="1" dirty="0">
                <a:ea typeface="Times New Roman" pitchFamily="18" charset="0"/>
                <a:cs typeface="Arial" pitchFamily="34" charset="0"/>
              </a:rPr>
              <a:t>Es ist </a:t>
            </a:r>
            <a:r>
              <a:rPr lang="de-DE" sz="6000" b="1" i="1" u="sng" dirty="0">
                <a:solidFill>
                  <a:srgbClr val="C00000"/>
                </a:solidFill>
                <a:ea typeface="Times New Roman" pitchFamily="18" charset="0"/>
                <a:cs typeface="Arial" pitchFamily="34" charset="0"/>
              </a:rPr>
              <a:t>jetzt</a:t>
            </a:r>
            <a:r>
              <a:rPr lang="de-DE" sz="6000" b="1" i="1" dirty="0">
                <a:ea typeface="Times New Roman" pitchFamily="18" charset="0"/>
                <a:cs typeface="Arial" pitchFamily="34" charset="0"/>
              </a:rPr>
              <a:t> </a:t>
            </a:r>
            <a:r>
              <a:rPr lang="de-DE" sz="6000" b="1" i="1" dirty="0">
                <a:solidFill>
                  <a:srgbClr val="C00000"/>
                </a:solidFill>
                <a:ea typeface="Times New Roman" pitchFamily="18" charset="0"/>
                <a:cs typeface="Arial" pitchFamily="34" charset="0"/>
              </a:rPr>
              <a:t>halb</a:t>
            </a:r>
            <a:r>
              <a:rPr lang="de-DE" sz="6000" b="1" i="1" dirty="0">
                <a:ea typeface="Times New Roman" pitchFamily="18" charset="0"/>
                <a:cs typeface="Arial" pitchFamily="34" charset="0"/>
              </a:rPr>
              <a:t> 10.</a:t>
            </a:r>
          </a:p>
          <a:p>
            <a:pPr algn="ctr" hangingPunct="0">
              <a:tabLst>
                <a:tab pos="179388" algn="l"/>
              </a:tabLst>
            </a:pPr>
            <a:r>
              <a:rPr lang="ru-RU" sz="6000" b="1" i="1" dirty="0">
                <a:solidFill>
                  <a:srgbClr val="0000CC"/>
                </a:solidFill>
                <a:ea typeface="Times New Roman" pitchFamily="18" charset="0"/>
                <a:cs typeface="Arial" pitchFamily="34" charset="0"/>
              </a:rPr>
              <a:t>(Сейчас полдесятого.)</a:t>
            </a:r>
          </a:p>
        </p:txBody>
      </p:sp>
      <p:sp>
        <p:nvSpPr>
          <p:cNvPr id="46083" name="Прямоугольник 2"/>
          <p:cNvSpPr>
            <a:spLocks noChangeArrowheads="1"/>
          </p:cNvSpPr>
          <p:nvPr/>
        </p:nvSpPr>
        <p:spPr bwMode="auto">
          <a:xfrm>
            <a:off x="0" y="428626"/>
            <a:ext cx="1219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tabLst>
                <a:tab pos="180975" algn="l"/>
              </a:tabLst>
            </a:pPr>
            <a:r>
              <a:rPr lang="ru-RU" sz="4000" b="1" i="1" dirty="0" smtClean="0">
                <a:solidFill>
                  <a:srgbClr val="0000CC"/>
                </a:solidFill>
                <a:cs typeface="Arial" pitchFamily="34" charset="0"/>
              </a:rPr>
              <a:t>Скажи</a:t>
            </a:r>
            <a:r>
              <a:rPr lang="de-DE" sz="4000" b="1" i="1" dirty="0" smtClean="0">
                <a:solidFill>
                  <a:srgbClr val="0000CC"/>
                </a:solidFill>
                <a:cs typeface="Arial" pitchFamily="34" charset="0"/>
              </a:rPr>
              <a:t> </a:t>
            </a:r>
            <a:r>
              <a:rPr lang="ru-RU" sz="4000" b="1" i="1" dirty="0">
                <a:solidFill>
                  <a:srgbClr val="0000CC"/>
                </a:solidFill>
                <a:cs typeface="Arial" pitchFamily="34" charset="0"/>
              </a:rPr>
              <a:t>по</a:t>
            </a:r>
            <a:r>
              <a:rPr lang="de-DE" sz="4000" b="1" i="1" dirty="0">
                <a:solidFill>
                  <a:srgbClr val="0000CC"/>
                </a:solidFill>
                <a:cs typeface="Arial" pitchFamily="34" charset="0"/>
              </a:rPr>
              <a:t>-</a:t>
            </a:r>
            <a:r>
              <a:rPr lang="ru-RU" sz="4000" b="1" i="1" dirty="0">
                <a:solidFill>
                  <a:srgbClr val="0000CC"/>
                </a:solidFill>
                <a:cs typeface="Arial" pitchFamily="34" charset="0"/>
              </a:rPr>
              <a:t>другому</a:t>
            </a:r>
            <a:r>
              <a:rPr lang="de-DE" sz="4000" b="1" i="1" dirty="0">
                <a:solidFill>
                  <a:srgbClr val="0000CC"/>
                </a:solidFill>
                <a:cs typeface="Arial" pitchFamily="34" charset="0"/>
              </a:rPr>
              <a:t>.</a:t>
            </a:r>
          </a:p>
        </p:txBody>
      </p:sp>
      <p:pic>
        <p:nvPicPr>
          <p:cNvPr id="5" name="Es-ist-jetzt-halb10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0" y="171448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4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309522" y="0"/>
            <a:ext cx="1150151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jetzt halb 11.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jetzt halb 8.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jetzt halb 10.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jetzt halb 7.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jetzt halb 12.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jetzt halb 1.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jetzt halb 6.</a:t>
            </a:r>
            <a:endParaRPr lang="de-DE" sz="6000" b="1" i="1" dirty="0"/>
          </a:p>
        </p:txBody>
      </p:sp>
      <p:pic>
        <p:nvPicPr>
          <p:cNvPr id="11" name="Es-ist-jetzt-halb1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192000" y="1428739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Es-ist-jetzt-halb8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185736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Es-ist-jetzt-halb10.wav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2357427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Es-ist-jetzt-halb7.wav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278605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Es-ist-jetzt-halb12.wav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3143239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Es-ist-jetzt-halb1.wav">
            <a:hlinkClick r:id="" action="ppaction://media"/>
          </p:cNvPr>
          <p:cNvPicPr>
            <a:picLocks noRot="1" noChangeAspect="1"/>
          </p:cNvPicPr>
          <p:nvPr>
            <a:audioFile r:link="rId6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364330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Es-ist-jetzt-halb6.wav">
            <a:hlinkClick r:id="" action="ppaction://media"/>
          </p:cNvPr>
          <p:cNvPicPr>
            <a:picLocks noRot="1" noChangeAspect="1"/>
          </p:cNvPicPr>
          <p:nvPr>
            <a:audioFile r:link="rId7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4000489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6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86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678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541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54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81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281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898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540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438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314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578"/>
                            </p:stCondLst>
                            <p:childTnLst>
                              <p:par>
                                <p:cTn id="2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2955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ChangeArrowheads="1"/>
          </p:cNvSpPr>
          <p:nvPr/>
        </p:nvSpPr>
        <p:spPr bwMode="auto">
          <a:xfrm>
            <a:off x="238084" y="285728"/>
            <a:ext cx="1164439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5400" b="1" i="1" dirty="0">
                <a:solidFill>
                  <a:srgbClr val="000000"/>
                </a:solidFill>
                <a:cs typeface="Times New Roman" pitchFamily="18" charset="0"/>
              </a:rPr>
              <a:t>Сейчас пол-одиннадцатого</a:t>
            </a:r>
            <a:r>
              <a:rPr lang="de-DE" sz="54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54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5400" b="1" i="1" dirty="0">
                <a:solidFill>
                  <a:srgbClr val="000000"/>
                </a:solidFill>
                <a:cs typeface="Times New Roman" pitchFamily="18" charset="0"/>
              </a:rPr>
              <a:t>Сейчас полвосьмого</a:t>
            </a:r>
            <a:r>
              <a:rPr lang="de-DE" sz="54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54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5400" b="1" i="1" dirty="0">
                <a:solidFill>
                  <a:srgbClr val="000000"/>
                </a:solidFill>
                <a:cs typeface="Times New Roman" pitchFamily="18" charset="0"/>
              </a:rPr>
              <a:t>Сейчас полдесятого</a:t>
            </a:r>
            <a:r>
              <a:rPr lang="de-DE" sz="54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54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5400" b="1" i="1" dirty="0">
                <a:solidFill>
                  <a:srgbClr val="000000"/>
                </a:solidFill>
                <a:cs typeface="Times New Roman" pitchFamily="18" charset="0"/>
              </a:rPr>
              <a:t>Сейчас полседьмого</a:t>
            </a:r>
            <a:r>
              <a:rPr lang="de-DE" sz="54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54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5400" b="1" i="1" dirty="0">
                <a:solidFill>
                  <a:srgbClr val="000000"/>
                </a:solidFill>
                <a:cs typeface="Times New Roman" pitchFamily="18" charset="0"/>
              </a:rPr>
              <a:t>Сейчас полдвенадцатого</a:t>
            </a:r>
            <a:r>
              <a:rPr lang="de-DE" sz="54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54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5400" b="1" i="1" dirty="0">
                <a:solidFill>
                  <a:srgbClr val="000000"/>
                </a:solidFill>
                <a:cs typeface="Times New Roman" pitchFamily="18" charset="0"/>
              </a:rPr>
              <a:t>Сейчас полпервого</a:t>
            </a:r>
            <a:r>
              <a:rPr lang="de-DE" sz="54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54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5400" b="1" i="1" dirty="0">
                <a:solidFill>
                  <a:srgbClr val="000000"/>
                </a:solidFill>
                <a:cs typeface="Times New Roman" pitchFamily="18" charset="0"/>
              </a:rPr>
              <a:t>Сейчас полшестого</a:t>
            </a:r>
            <a:r>
              <a:rPr lang="de-DE" sz="54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de-DE" sz="5400" b="1" i="1" dirty="0"/>
          </a:p>
        </p:txBody>
      </p:sp>
      <p:pic>
        <p:nvPicPr>
          <p:cNvPr id="11" name="Es-ist-jetzt-halb1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192000" y="12144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Es-ist-jetzt-halb8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16430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Es-ist-jetzt-halb10.wav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21431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Es-ist-jetzt-halb7.wav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25717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Es-ist-jetzt-halb12.wav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29289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Es-ist-jetzt-halb1.wav">
            <a:hlinkClick r:id="" action="ppaction://media"/>
          </p:cNvPr>
          <p:cNvPicPr>
            <a:picLocks noRot="1" noChangeAspect="1"/>
          </p:cNvPicPr>
          <p:nvPr>
            <a:audioFile r:link="rId6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34289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Es-ist-jetzt-halb6.wav">
            <a:hlinkClick r:id="" action="ppaction://media"/>
          </p:cNvPr>
          <p:cNvPicPr>
            <a:picLocks noRot="1" noChangeAspect="1"/>
          </p:cNvPicPr>
          <p:nvPr>
            <a:audioFile r:link="rId7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0" y="37861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6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86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678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541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54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81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281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898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540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438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314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578"/>
                            </p:stCondLst>
                            <p:childTnLst>
                              <p:par>
                                <p:cTn id="2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2955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ChangeArrowheads="1"/>
          </p:cNvSpPr>
          <p:nvPr/>
        </p:nvSpPr>
        <p:spPr bwMode="auto">
          <a:xfrm>
            <a:off x="309522" y="0"/>
            <a:ext cx="1150151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6000" b="1" i="1" dirty="0">
                <a:solidFill>
                  <a:srgbClr val="000000"/>
                </a:solidFill>
                <a:cs typeface="Times New Roman" pitchFamily="18" charset="0"/>
              </a:rPr>
              <a:t>Сейчас пол-одиннадцатого</a:t>
            </a: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6000" b="1" i="1" dirty="0">
                <a:solidFill>
                  <a:srgbClr val="000000"/>
                </a:solidFill>
                <a:cs typeface="Times New Roman" pitchFamily="18" charset="0"/>
              </a:rPr>
              <a:t>Сейчас полвосьмого</a:t>
            </a: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6000" b="1" i="1" dirty="0">
                <a:solidFill>
                  <a:srgbClr val="000000"/>
                </a:solidFill>
                <a:cs typeface="Times New Roman" pitchFamily="18" charset="0"/>
              </a:rPr>
              <a:t>Сейчас полдесятого</a:t>
            </a: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6000" b="1" i="1" dirty="0">
                <a:solidFill>
                  <a:srgbClr val="000000"/>
                </a:solidFill>
                <a:cs typeface="Times New Roman" pitchFamily="18" charset="0"/>
              </a:rPr>
              <a:t>Сейчас полседьмого</a:t>
            </a: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6000" b="1" i="1" dirty="0">
                <a:solidFill>
                  <a:srgbClr val="000000"/>
                </a:solidFill>
                <a:cs typeface="Times New Roman" pitchFamily="18" charset="0"/>
              </a:rPr>
              <a:t>Сейчас полдвенадцатого</a:t>
            </a: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6000" b="1" i="1" dirty="0">
                <a:solidFill>
                  <a:srgbClr val="000000"/>
                </a:solidFill>
                <a:cs typeface="Times New Roman" pitchFamily="18" charset="0"/>
              </a:rPr>
              <a:t>Сейчас полпервого</a:t>
            </a: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6000" b="1" i="1" dirty="0">
                <a:solidFill>
                  <a:srgbClr val="000000"/>
                </a:solidFill>
                <a:cs typeface="Times New Roman" pitchFamily="18" charset="0"/>
              </a:rPr>
              <a:t>Сейчас полшестого</a:t>
            </a: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de-DE" sz="6000" b="1" i="1" dirty="0"/>
          </a:p>
        </p:txBody>
      </p:sp>
      <p:pic>
        <p:nvPicPr>
          <p:cNvPr id="10" name="Vasha-ochered-govorit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0" y="714356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4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ChangeArrowheads="1"/>
          </p:cNvSpPr>
          <p:nvPr/>
        </p:nvSpPr>
        <p:spPr bwMode="auto">
          <a:xfrm>
            <a:off x="380960" y="0"/>
            <a:ext cx="1164439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10 Uhr 30 Minuten.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</a:t>
            </a:r>
            <a:r>
              <a:rPr lang="ru-RU" sz="6000" b="1" i="1" dirty="0">
                <a:solidFill>
                  <a:srgbClr val="000000"/>
                </a:solidFill>
                <a:cs typeface="Times New Roman" pitchFamily="18" charset="0"/>
              </a:rPr>
              <a:t>7</a:t>
            </a: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 Uhr 30 Minuten.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9 Uhr 30 Minuten.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6 Uhr 30 Minuten.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11 Uhr 30 Minuten.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12 Uhr 30 Minuten.</a:t>
            </a:r>
            <a:endParaRPr lang="ru-RU" sz="6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tabLst>
                <a:tab pos="180975" algn="l"/>
              </a:tabLst>
            </a:pPr>
            <a:r>
              <a:rPr lang="de-DE" sz="6000" b="1" i="1" dirty="0">
                <a:solidFill>
                  <a:srgbClr val="000000"/>
                </a:solidFill>
                <a:cs typeface="Times New Roman" pitchFamily="18" charset="0"/>
              </a:rPr>
              <a:t>Es ist 5 Uhr 30 Minuten.</a:t>
            </a:r>
            <a:endParaRPr lang="de-DE" sz="6000" b="1" i="1" dirty="0"/>
          </a:p>
        </p:txBody>
      </p:sp>
      <p:pic>
        <p:nvPicPr>
          <p:cNvPr id="10" name="Vasha-ochered-govorit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0" y="92867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4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0960" y="571480"/>
          <a:ext cx="11501517" cy="4396752"/>
        </p:xfrm>
        <a:graphic>
          <a:graphicData uri="http://schemas.openxmlformats.org/drawingml/2006/table">
            <a:tbl>
              <a:tblPr/>
              <a:tblGrid>
                <a:gridCol w="41796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609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609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14512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1)E…! Wie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(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12.25)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(7.15</a:t>
                      </a: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(10.35)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666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(8.45)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(6.52</a:t>
                      </a: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(8.45)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666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(10.15)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(6.19</a:t>
                      </a: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(7.57</a:t>
                      </a: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3" name="Vasha-ochered-govorit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0" y="85723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4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0" y="357167"/>
            <a:ext cx="121920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0000CC"/>
                </a:solidFill>
                <a:cs typeface="Arial" pitchFamily="34" charset="0"/>
              </a:rPr>
              <a:t>Запомни</a:t>
            </a:r>
            <a:r>
              <a:rPr lang="ru-RU" sz="3200" b="1" i="1" dirty="0">
                <a:solidFill>
                  <a:srgbClr val="0000CC"/>
                </a:solidFill>
                <a:cs typeface="Arial" pitchFamily="34" charset="0"/>
              </a:rPr>
              <a:t>:</a:t>
            </a:r>
          </a:p>
          <a:p>
            <a:pPr algn="just" eaLnBrk="0" hangingPunct="0">
              <a:tabLst>
                <a:tab pos="180975" algn="l"/>
              </a:tabLst>
            </a:pPr>
            <a:r>
              <a:rPr lang="ru-RU" sz="3200" b="1" i="1" dirty="0">
                <a:solidFill>
                  <a:srgbClr val="0000CC"/>
                </a:solidFill>
                <a:latin typeface="Times New Roman CYR" charset="-52"/>
                <a:cs typeface="Times New Roman" pitchFamily="18" charset="0"/>
              </a:rPr>
              <a:t> </a:t>
            </a:r>
            <a:endParaRPr lang="ru-RU" sz="3200" dirty="0">
              <a:solidFill>
                <a:srgbClr val="0000CC"/>
              </a:solidFill>
            </a:endParaRPr>
          </a:p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4400" b="1" i="1" dirty="0">
                <a:solidFill>
                  <a:srgbClr val="C00000"/>
                </a:solidFill>
                <a:cs typeface="Times New Roman" pitchFamily="18" charset="0"/>
              </a:rPr>
              <a:t>Извините, пожалуйста</a:t>
            </a:r>
            <a:r>
              <a:rPr lang="de-DE" sz="4400" b="1" i="1" dirty="0">
                <a:solidFill>
                  <a:srgbClr val="C00000"/>
                </a:solidFill>
                <a:cs typeface="Times New Roman" pitchFamily="18" charset="0"/>
              </a:rPr>
              <a:t>. </a:t>
            </a:r>
            <a:r>
              <a:rPr lang="ru-RU" sz="4400" b="1" i="1" dirty="0">
                <a:solidFill>
                  <a:srgbClr val="C00000"/>
                </a:solidFill>
                <a:cs typeface="Times New Roman" pitchFamily="18" charset="0"/>
              </a:rPr>
              <a:t>Который час</a:t>
            </a:r>
            <a:r>
              <a:rPr lang="de-DE" sz="4400" b="1" i="1" dirty="0">
                <a:solidFill>
                  <a:srgbClr val="C00000"/>
                </a:solidFill>
                <a:cs typeface="Times New Roman" pitchFamily="18" charset="0"/>
              </a:rPr>
              <a:t>?</a:t>
            </a:r>
          </a:p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de-DE" sz="4400" b="1" i="1" dirty="0">
                <a:solidFill>
                  <a:srgbClr val="008000"/>
                </a:solidFill>
                <a:cs typeface="Times New Roman" pitchFamily="18" charset="0"/>
              </a:rPr>
              <a:t>9 </a:t>
            </a:r>
            <a:r>
              <a:rPr lang="ru-RU" sz="4400" b="1" i="1" dirty="0">
                <a:solidFill>
                  <a:srgbClr val="008000"/>
                </a:solidFill>
                <a:cs typeface="Times New Roman" pitchFamily="18" charset="0"/>
              </a:rPr>
              <a:t>часов</a:t>
            </a:r>
            <a:r>
              <a:rPr lang="de-DE" sz="4400" b="1" i="1" dirty="0">
                <a:solidFill>
                  <a:srgbClr val="008000"/>
                </a:solidFill>
                <a:cs typeface="Times New Roman" pitchFamily="18" charset="0"/>
              </a:rPr>
              <a:t>.</a:t>
            </a:r>
            <a:endParaRPr lang="de-DE" sz="4400" dirty="0">
              <a:solidFill>
                <a:srgbClr val="008000"/>
              </a:solidFill>
            </a:endParaRPr>
          </a:p>
        </p:txBody>
      </p:sp>
      <p:pic>
        <p:nvPicPr>
          <p:cNvPr id="5" name="EntschuldigenSie-bitte1.wav">
            <a:hlinkClick r:id="" action="ppaction://media"/>
          </p:cNvPr>
          <p:cNvPicPr>
            <a:picLocks noRot="1" noChangeAspect="1"/>
          </p:cNvPicPr>
          <p:nvPr>
            <a:wavAudioFile r:embed="rId1" name="EntschuldigenSie-bitte1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150017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Wie spat ist es.wav">
            <a:hlinkClick r:id="" action="ppaction://media"/>
          </p:cNvPr>
          <p:cNvPicPr>
            <a:picLocks noRot="1" noChangeAspect="1"/>
          </p:cNvPicPr>
          <p:nvPr>
            <a:wavAudioFile r:embed="rId2" name="Wie spat ist es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0" y="200023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1-9-Es-ist-9-Uhr.wav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192000" y="257173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Рисунок 10" descr="old-clock.gif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96063" y="2786063"/>
            <a:ext cx="3643312" cy="387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154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04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1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150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hal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8348" y="214290"/>
            <a:ext cx="7229475" cy="5172075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5429264"/>
            <a:ext cx="1219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80975" algn="l"/>
              </a:tabLst>
            </a:pPr>
            <a:r>
              <a:rPr lang="de-DE" sz="7200" b="1" i="1" dirty="0" smtClean="0">
                <a:solidFill>
                  <a:srgbClr val="0000CC"/>
                </a:solidFill>
                <a:cs typeface="Times New Roman" pitchFamily="18" charset="0"/>
              </a:rPr>
              <a:t>8.30 </a:t>
            </a:r>
            <a:r>
              <a:rPr lang="uk-UA" sz="7200" b="1" i="1" dirty="0" smtClean="0">
                <a:solidFill>
                  <a:srgbClr val="0000CC"/>
                </a:solidFill>
                <a:cs typeface="Times New Roman" pitchFamily="18" charset="0"/>
              </a:rPr>
              <a:t>= </a:t>
            </a:r>
            <a:r>
              <a:rPr lang="de-DE" sz="7200" b="1" i="1" dirty="0" smtClean="0">
                <a:solidFill>
                  <a:srgbClr val="0000CC"/>
                </a:solidFill>
                <a:cs typeface="Times New Roman" pitchFamily="18" charset="0"/>
              </a:rPr>
              <a:t>halb 9</a:t>
            </a:r>
            <a:endParaRPr lang="de-DE" sz="72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Viert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8348" y="0"/>
            <a:ext cx="7153275" cy="5200650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5286388"/>
            <a:ext cx="12192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80975" algn="l"/>
              </a:tabLst>
            </a:pPr>
            <a:r>
              <a:rPr lang="de-DE" sz="6600" b="1" i="1" dirty="0" smtClean="0">
                <a:solidFill>
                  <a:srgbClr val="0000CC"/>
                </a:solidFill>
                <a:cs typeface="Times New Roman" pitchFamily="18" charset="0"/>
              </a:rPr>
              <a:t>1</a:t>
            </a:r>
            <a:r>
              <a:rPr lang="ru-RU" sz="6600" b="1" i="1" dirty="0" smtClean="0">
                <a:solidFill>
                  <a:srgbClr val="0000CC"/>
                </a:solidFill>
                <a:cs typeface="Times New Roman" pitchFamily="18" charset="0"/>
              </a:rPr>
              <a:t>5</a:t>
            </a:r>
            <a:r>
              <a:rPr lang="de-DE" sz="6600" b="1" i="1" dirty="0" smtClean="0">
                <a:solidFill>
                  <a:srgbClr val="0000CC"/>
                </a:solidFill>
                <a:cs typeface="Times New Roman" pitchFamily="18" charset="0"/>
              </a:rPr>
              <a:t> Minuten</a:t>
            </a:r>
            <a:r>
              <a:rPr lang="uk-UA" sz="6600" b="1" i="1" dirty="0" smtClean="0">
                <a:solidFill>
                  <a:srgbClr val="0000CC"/>
                </a:solidFill>
                <a:cs typeface="Times New Roman" pitchFamily="18" charset="0"/>
              </a:rPr>
              <a:t> = </a:t>
            </a:r>
            <a:r>
              <a:rPr lang="de-DE" sz="6600" b="1" i="1" dirty="0" smtClean="0">
                <a:solidFill>
                  <a:srgbClr val="0000CC"/>
                </a:solidFill>
                <a:cs typeface="Times New Roman" pitchFamily="18" charset="0"/>
              </a:rPr>
              <a:t>ein Viertel</a:t>
            </a:r>
            <a:endParaRPr lang="de-DE" sz="6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52398" y="285728"/>
            <a:ext cx="6953249" cy="50006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12581" y="379391"/>
            <a:ext cx="1047751" cy="642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rgbClr val="008000"/>
                </a:solidFill>
                <a:latin typeface="Arial Black" pitchFamily="34" charset="0"/>
              </a:rPr>
              <a:t>12</a:t>
            </a:r>
            <a:endParaRPr lang="ru-RU" sz="40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24628" y="2428868"/>
            <a:ext cx="952500" cy="642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rgbClr val="008000"/>
                </a:solidFill>
                <a:latin typeface="Arial Black" pitchFamily="34" charset="0"/>
              </a:rPr>
              <a:t>3</a:t>
            </a:r>
            <a:endParaRPr lang="ru-RU" sz="40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07832" y="4594202"/>
            <a:ext cx="857249" cy="642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rgbClr val="008000"/>
                </a:solidFill>
                <a:latin typeface="Arial Black" pitchFamily="34" charset="0"/>
              </a:rPr>
              <a:t>6</a:t>
            </a:r>
            <a:endParaRPr lang="ru-RU" sz="40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3976651" y="2857473"/>
            <a:ext cx="1762159" cy="285776"/>
          </a:xfrm>
          <a:prstGeom prst="homeP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Пятиугольник 9"/>
          <p:cNvSpPr/>
          <p:nvPr/>
        </p:nvSpPr>
        <p:spPr>
          <a:xfrm rot="17671952">
            <a:off x="3220363" y="1922617"/>
            <a:ext cx="2488918" cy="94307"/>
          </a:xfrm>
          <a:prstGeom prst="homePlate">
            <a:avLst>
              <a:gd name="adj" fmla="val 57751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46088" name="Прямая соединительная линия 11"/>
          <p:cNvCxnSpPr>
            <a:cxnSpLocks noChangeShapeType="1"/>
            <a:stCxn id="4" idx="0"/>
            <a:endCxn id="4" idx="4"/>
          </p:cNvCxnSpPr>
          <p:nvPr/>
        </p:nvCxnSpPr>
        <p:spPr bwMode="auto">
          <a:xfrm>
            <a:off x="3930080" y="273028"/>
            <a:ext cx="0" cy="5026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" name="Выгнутая вправо стрелка 18"/>
          <p:cNvSpPr/>
          <p:nvPr/>
        </p:nvSpPr>
        <p:spPr>
          <a:xfrm>
            <a:off x="4850832" y="1093766"/>
            <a:ext cx="2000249" cy="4143375"/>
          </a:xfrm>
          <a:prstGeom prst="curvedLeftArrow">
            <a:avLst>
              <a:gd name="adj1" fmla="val 17135"/>
              <a:gd name="adj2" fmla="val 50000"/>
              <a:gd name="adj3" fmla="val 25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524760" y="2143116"/>
            <a:ext cx="4667240" cy="2286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3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ist 5 Minuten nach 3.</a:t>
            </a:r>
          </a:p>
          <a:p>
            <a:pPr algn="ctr">
              <a:defRPr/>
            </a:pPr>
            <a:r>
              <a:rPr lang="ru-RU" sz="3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(5 минут после 3).</a:t>
            </a:r>
            <a:endParaRPr lang="de-DE" sz="3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67570" y="785794"/>
            <a:ext cx="2190749" cy="928688"/>
          </a:xfrm>
          <a:prstGeom prst="rect">
            <a:avLst/>
          </a:prstGeom>
          <a:noFill/>
          <a:ln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i="1" dirty="0" err="1" smtClean="0">
                <a:solidFill>
                  <a:srgbClr val="C00000"/>
                </a:solidFill>
              </a:rPr>
              <a:t>nach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95604" y="5500702"/>
            <a:ext cx="2190751" cy="928687"/>
          </a:xfrm>
          <a:prstGeom prst="rect">
            <a:avLst/>
          </a:prstGeom>
          <a:noFill/>
          <a:ln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i="1" dirty="0" err="1" smtClean="0">
                <a:solidFill>
                  <a:srgbClr val="C00000"/>
                </a:solidFill>
              </a:rPr>
              <a:t>halb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810116" y="285728"/>
            <a:ext cx="6953251" cy="50006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953367" y="357164"/>
            <a:ext cx="1047749" cy="642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rgbClr val="008000"/>
                </a:solidFill>
                <a:latin typeface="Arial Black" pitchFamily="34" charset="0"/>
              </a:rPr>
              <a:t>12</a:t>
            </a:r>
            <a:endParaRPr lang="ru-RU" sz="40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617" y="2428853"/>
            <a:ext cx="952500" cy="642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rgbClr val="008000"/>
                </a:solidFill>
                <a:latin typeface="Arial Black" pitchFamily="34" charset="0"/>
              </a:rPr>
              <a:t>3</a:t>
            </a:r>
            <a:endParaRPr lang="ru-RU" sz="40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48616" y="4571978"/>
            <a:ext cx="857251" cy="642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rgbClr val="008000"/>
                </a:solidFill>
                <a:latin typeface="Arial Black" pitchFamily="34" charset="0"/>
              </a:rPr>
              <a:t>6</a:t>
            </a:r>
            <a:endParaRPr lang="ru-RU" sz="40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05367" y="2428853"/>
            <a:ext cx="952500" cy="642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rgbClr val="008000"/>
                </a:solidFill>
                <a:latin typeface="Arial Black" pitchFamily="34" charset="0"/>
              </a:rPr>
              <a:t>9</a:t>
            </a:r>
            <a:endParaRPr lang="ru-RU" sz="4000" dirty="0">
              <a:solidFill>
                <a:srgbClr val="008000"/>
              </a:solidFill>
              <a:latin typeface="Arial Black" pitchFamily="34" charset="0"/>
            </a:endParaRPr>
          </a:p>
        </p:txBody>
      </p:sp>
      <p:cxnSp>
        <p:nvCxnSpPr>
          <p:cNvPr id="12" name="Прямая соединительная линия 11"/>
          <p:cNvCxnSpPr>
            <a:stCxn id="4" idx="0"/>
            <a:endCxn id="4" idx="4"/>
          </p:cNvCxnSpPr>
          <p:nvPr/>
        </p:nvCxnSpPr>
        <p:spPr>
          <a:xfrm rot="16200000" flipH="1">
            <a:off x="5785635" y="2785775"/>
            <a:ext cx="5002212" cy="2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7239008" y="5643578"/>
            <a:ext cx="2190751" cy="928687"/>
          </a:xfrm>
          <a:prstGeom prst="rect">
            <a:avLst/>
          </a:prstGeom>
          <a:noFill/>
          <a:ln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i="1" dirty="0" err="1" smtClean="0">
                <a:solidFill>
                  <a:srgbClr val="C00000"/>
                </a:solidFill>
              </a:rPr>
              <a:t>halb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20" name="Выгнутая вправо стрелка 19"/>
          <p:cNvSpPr/>
          <p:nvPr/>
        </p:nvSpPr>
        <p:spPr>
          <a:xfrm rot="10413762">
            <a:off x="5898083" y="847702"/>
            <a:ext cx="1805517" cy="4222750"/>
          </a:xfrm>
          <a:prstGeom prst="curvedLeftArrow">
            <a:avLst>
              <a:gd name="adj1" fmla="val 20611"/>
              <a:gd name="adj2" fmla="val 50000"/>
              <a:gd name="adj3" fmla="val 30306"/>
            </a:avLst>
          </a:prstGeom>
          <a:solidFill>
            <a:srgbClr val="FF000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0" y="4429132"/>
            <a:ext cx="5738810" cy="1928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4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ist 5 Minuten vor 9.</a:t>
            </a:r>
            <a:endParaRPr lang="ru-RU" sz="40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4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(5 минут перед 9)</a:t>
            </a:r>
            <a:r>
              <a:rPr lang="de-DE" sz="4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de-DE" sz="40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ятиугольник 25"/>
          <p:cNvSpPr/>
          <p:nvPr/>
        </p:nvSpPr>
        <p:spPr>
          <a:xfrm rot="10800000">
            <a:off x="6596066" y="3000371"/>
            <a:ext cx="1699684" cy="214314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7" name="Пятиугольник 26"/>
          <p:cNvSpPr/>
          <p:nvPr/>
        </p:nvSpPr>
        <p:spPr>
          <a:xfrm rot="15319798">
            <a:off x="6660588" y="1833877"/>
            <a:ext cx="2465107" cy="116259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38414" y="1285860"/>
            <a:ext cx="1714503" cy="1428750"/>
          </a:xfrm>
          <a:prstGeom prst="rect">
            <a:avLst/>
          </a:prstGeom>
          <a:noFill/>
          <a:ln>
            <a:solidFill>
              <a:schemeClr val="accent5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5400" b="1" i="1" dirty="0" smtClean="0">
                <a:solidFill>
                  <a:srgbClr val="C00000"/>
                </a:solidFill>
              </a:rPr>
              <a:t>vor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0960" y="571480"/>
          <a:ext cx="11501517" cy="4396752"/>
        </p:xfrm>
        <a:graphic>
          <a:graphicData uri="http://schemas.openxmlformats.org/drawingml/2006/table">
            <a:tbl>
              <a:tblPr/>
              <a:tblGrid>
                <a:gridCol w="41796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609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609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14512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1)E…! Wie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(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12.25)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(7.15</a:t>
                      </a: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(10.35)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666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(8.45)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(6.52</a:t>
                      </a: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(8.45)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6665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(10.15)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(6.19</a:t>
                      </a: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9)... … … ...?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</a:t>
                      </a:r>
                      <a:r>
                        <a:rPr lang="de-DE" sz="4400" b="1" i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(7.57</a:t>
                      </a:r>
                      <a:r>
                        <a:rPr lang="de-DE" sz="44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4400" b="1" i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085" marR="45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3" name="Vasha-ochered-govorit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0" y="85723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4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38314" y="1500189"/>
          <a:ext cx="8643937" cy="4815840"/>
        </p:xfrm>
        <a:graphic>
          <a:graphicData uri="http://schemas.openxmlformats.org/drawingml/2006/table">
            <a:tbl>
              <a:tblPr/>
              <a:tblGrid>
                <a:gridCol w="40719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am Morgen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(утром)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am Abend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(вечером)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Es ist 8 Uhr.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Es ist 4 Uhr.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Es ist 6 Uhr.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Es ist 11 Uhr.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Es ist 7 Uhr.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Es ist 9 Uhr.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Es ist 5 Uhr.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Es ist 10 Uhr.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Es ist 12 Uhr.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Es ist 20 Uhr.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…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…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…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…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…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…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…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de-DE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… </a:t>
                      </a:r>
                      <a:endParaRPr kumimoji="0" lang="ru-RU" sz="3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1213" name="Rectangle 2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14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9750" y="242889"/>
            <a:ext cx="92868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5" name="Rectangle 3"/>
          <p:cNvSpPr>
            <a:spLocks noChangeArrowheads="1"/>
          </p:cNvSpPr>
          <p:nvPr/>
        </p:nvSpPr>
        <p:spPr bwMode="auto">
          <a:xfrm>
            <a:off x="1524000" y="285750"/>
            <a:ext cx="914400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180975" algn="l"/>
              </a:tabLst>
            </a:pPr>
            <a:r>
              <a:rPr lang="de-DE" sz="2000" dirty="0">
                <a:solidFill>
                  <a:srgbClr val="000000"/>
                </a:solidFill>
                <a:cs typeface="Arial" pitchFamily="34" charset="0"/>
              </a:rPr>
              <a:t>                   </a:t>
            </a:r>
            <a:r>
              <a:rPr lang="de-DE" sz="3200" b="1" i="1" dirty="0" err="1">
                <a:solidFill>
                  <a:srgbClr val="0000CC"/>
                </a:solidFill>
                <a:cs typeface="Arial" pitchFamily="34" charset="0"/>
              </a:rPr>
              <a:t>Домашн</a:t>
            </a:r>
            <a:r>
              <a:rPr lang="ru-RU" sz="3200" b="1" i="1" dirty="0">
                <a:solidFill>
                  <a:srgbClr val="0000CC"/>
                </a:solidFill>
                <a:cs typeface="Arial" pitchFamily="34" charset="0"/>
              </a:rPr>
              <a:t>ее </a:t>
            </a:r>
            <a:r>
              <a:rPr lang="de-DE" sz="3200" b="1" i="1" dirty="0" err="1">
                <a:solidFill>
                  <a:srgbClr val="0000CC"/>
                </a:solidFill>
                <a:cs typeface="Arial" pitchFamily="34" charset="0"/>
              </a:rPr>
              <a:t>задан</a:t>
            </a:r>
            <a:r>
              <a:rPr lang="ru-RU" sz="3200" b="1" i="1" dirty="0" err="1">
                <a:solidFill>
                  <a:srgbClr val="0000CC"/>
                </a:solidFill>
                <a:cs typeface="Arial" pitchFamily="34" charset="0"/>
              </a:rPr>
              <a:t>ие</a:t>
            </a:r>
            <a:r>
              <a:rPr lang="de-DE" sz="3200" b="1" i="1" dirty="0">
                <a:solidFill>
                  <a:srgbClr val="0000CC"/>
                </a:solidFill>
                <a:cs typeface="Arial" pitchFamily="34" charset="0"/>
              </a:rPr>
              <a:t> (Hausaufgabe):</a:t>
            </a:r>
            <a:endParaRPr lang="ru-RU" sz="3200" dirty="0">
              <a:solidFill>
                <a:srgbClr val="0000CC"/>
              </a:solidFill>
              <a:cs typeface="Arial" pitchFamily="34" charset="0"/>
            </a:endParaRPr>
          </a:p>
          <a:p>
            <a:pPr eaLnBrk="0" hangingPunct="0">
              <a:tabLst>
                <a:tab pos="180975" algn="l"/>
              </a:tabLst>
            </a:pPr>
            <a:r>
              <a:rPr lang="de-DE" sz="3200" b="1" i="1" dirty="0">
                <a:solidFill>
                  <a:srgbClr val="0000CC"/>
                </a:solidFill>
                <a:cs typeface="Arial" pitchFamily="34" charset="0"/>
              </a:rPr>
              <a:t>1. </a:t>
            </a:r>
            <a:r>
              <a:rPr lang="de-DE" sz="3200" b="1" i="1" dirty="0" err="1">
                <a:solidFill>
                  <a:srgbClr val="0000CC"/>
                </a:solidFill>
                <a:cs typeface="Arial" pitchFamily="34" charset="0"/>
              </a:rPr>
              <a:t>Заполни</a:t>
            </a:r>
            <a:r>
              <a:rPr lang="de-DE" sz="3200" b="1" i="1" dirty="0">
                <a:solidFill>
                  <a:srgbClr val="0000CC"/>
                </a:solidFill>
                <a:cs typeface="Arial" pitchFamily="34" charset="0"/>
              </a:rPr>
              <a:t> </a:t>
            </a:r>
            <a:r>
              <a:rPr lang="de-DE" sz="3200" b="1" i="1" dirty="0" err="1">
                <a:solidFill>
                  <a:srgbClr val="0000CC"/>
                </a:solidFill>
                <a:cs typeface="Arial" pitchFamily="34" charset="0"/>
              </a:rPr>
              <a:t>таблицу</a:t>
            </a:r>
            <a:r>
              <a:rPr lang="de-DE" sz="3200" b="1" i="1" dirty="0">
                <a:solidFill>
                  <a:srgbClr val="0000CC"/>
                </a:solidFill>
                <a:cs typeface="Arial" pitchFamily="34" charset="0"/>
              </a:rPr>
              <a:t>:</a:t>
            </a:r>
            <a:endParaRPr lang="ru-RU" sz="3200" dirty="0">
              <a:solidFill>
                <a:srgbClr val="0000CC"/>
              </a:solidFill>
              <a:cs typeface="Arial" pitchFamily="34" charset="0"/>
            </a:endParaRPr>
          </a:p>
          <a:p>
            <a:pPr eaLnBrk="0" hangingPunct="0">
              <a:tabLst>
                <a:tab pos="180975" algn="l"/>
              </a:tabLst>
            </a:pPr>
            <a:endParaRPr lang="ru-RU" dirty="0"/>
          </a:p>
        </p:txBody>
      </p:sp>
      <p:pic>
        <p:nvPicPr>
          <p:cNvPr id="6" name="Hausaufgabe_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0" y="78579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11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180975" algn="l"/>
              </a:tabLst>
            </a:pPr>
            <a:r>
              <a:rPr lang="de-DE" sz="3200" b="1" i="1" dirty="0">
                <a:solidFill>
                  <a:srgbClr val="0000CC"/>
                </a:solidFill>
                <a:cs typeface="Arial" pitchFamily="34" charset="0"/>
              </a:rPr>
              <a:t>2</a:t>
            </a:r>
            <a:r>
              <a:rPr lang="de-DE" sz="3200" b="1" i="1" dirty="0">
                <a:solidFill>
                  <a:srgbClr val="0000CC"/>
                </a:solidFill>
                <a:ea typeface="Times New Roman" pitchFamily="18" charset="0"/>
                <a:cs typeface="Arial" pitchFamily="34" charset="0"/>
              </a:rPr>
              <a:t>***</a:t>
            </a:r>
            <a:r>
              <a:rPr lang="de-DE" sz="3200" b="1" i="1" dirty="0">
                <a:solidFill>
                  <a:srgbClr val="0000CC"/>
                </a:solidFill>
                <a:cs typeface="Arial" pitchFamily="34" charset="0"/>
              </a:rPr>
              <a:t>. </a:t>
            </a:r>
            <a:r>
              <a:rPr lang="ru-RU" sz="3200" b="1" i="1" dirty="0">
                <a:solidFill>
                  <a:srgbClr val="0000CC"/>
                </a:solidFill>
                <a:cs typeface="Arial" pitchFamily="34" charset="0"/>
              </a:rPr>
              <a:t>Составь диалоги, как в образце.</a:t>
            </a:r>
            <a:endParaRPr lang="ru-RU" sz="3200" dirty="0">
              <a:solidFill>
                <a:srgbClr val="0000CC"/>
              </a:solidFill>
              <a:cs typeface="Arial" pitchFamily="34" charset="0"/>
            </a:endParaRPr>
          </a:p>
        </p:txBody>
      </p:sp>
      <p:pic>
        <p:nvPicPr>
          <p:cNvPr id="52227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67240" y="785794"/>
            <a:ext cx="2630488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Прямоугольник 4"/>
          <p:cNvSpPr>
            <a:spLocks noChangeArrowheads="1"/>
          </p:cNvSpPr>
          <p:nvPr/>
        </p:nvSpPr>
        <p:spPr bwMode="auto">
          <a:xfrm>
            <a:off x="595274" y="3643313"/>
            <a:ext cx="1128720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de-DE" sz="5400" b="1" i="1" dirty="0">
                <a:solidFill>
                  <a:srgbClr val="0000CC"/>
                </a:solidFill>
              </a:rPr>
              <a:t>Xenia, wie spät ist es?</a:t>
            </a:r>
          </a:p>
          <a:p>
            <a:pPr algn="ctr">
              <a:buFont typeface="Arial" pitchFamily="34" charset="0"/>
              <a:buChar char="•"/>
            </a:pPr>
            <a:r>
              <a:rPr lang="de-DE" sz="5400" b="1" i="1" dirty="0">
                <a:solidFill>
                  <a:srgbClr val="C00000"/>
                </a:solidFill>
              </a:rPr>
              <a:t>Meine Uhr </a:t>
            </a:r>
            <a:r>
              <a:rPr lang="de-DE" sz="5400" b="1" i="1" u="sng" dirty="0">
                <a:solidFill>
                  <a:srgbClr val="C00000"/>
                </a:solidFill>
              </a:rPr>
              <a:t>zeigt</a:t>
            </a:r>
            <a:r>
              <a:rPr lang="de-DE" sz="5400" b="1" i="1" dirty="0">
                <a:solidFill>
                  <a:srgbClr val="C00000"/>
                </a:solidFill>
              </a:rPr>
              <a:t> 4 Uhr 40.</a:t>
            </a:r>
            <a:endParaRPr lang="ru-RU" sz="5400" b="1" i="1" dirty="0">
              <a:solidFill>
                <a:srgbClr val="C00000"/>
              </a:solidFill>
            </a:endParaRPr>
          </a:p>
          <a:p>
            <a:pPr algn="ctr"/>
            <a:r>
              <a:rPr lang="ru-RU" sz="5400" b="1" i="1" dirty="0"/>
              <a:t>(Мои часы </a:t>
            </a:r>
            <a:r>
              <a:rPr lang="ru-RU" sz="5400" b="1" i="1" u="sng" dirty="0"/>
              <a:t>показывают</a:t>
            </a:r>
            <a:r>
              <a:rPr lang="ru-RU" sz="5400" b="1" i="1" dirty="0"/>
              <a:t> </a:t>
            </a:r>
            <a:r>
              <a:rPr lang="de-DE" sz="5400" b="1" i="1" dirty="0"/>
              <a:t>4</a:t>
            </a:r>
            <a:r>
              <a:rPr lang="ru-RU" sz="5400" b="1" i="1" dirty="0"/>
              <a:t>.</a:t>
            </a:r>
            <a:r>
              <a:rPr lang="de-DE" sz="5400" b="1" i="1" dirty="0"/>
              <a:t>40.</a:t>
            </a:r>
            <a:r>
              <a:rPr lang="ru-RU" sz="5400" b="1" i="1" dirty="0"/>
              <a:t>)</a:t>
            </a:r>
          </a:p>
        </p:txBody>
      </p:sp>
      <p:pic>
        <p:nvPicPr>
          <p:cNvPr id="5" name="Xenia.wav">
            <a:hlinkClick r:id="" action="ppaction://media"/>
          </p:cNvPr>
          <p:cNvPicPr>
            <a:picLocks noRot="1" noChangeAspect="1"/>
          </p:cNvPicPr>
          <p:nvPr>
            <a:wavAudioFile r:embed="rId1" name="Xenia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0" y="78579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Wie spat ist es.wav">
            <a:hlinkClick r:id="" action="ppaction://media"/>
          </p:cNvPr>
          <p:cNvPicPr>
            <a:picLocks noRot="1" noChangeAspect="1"/>
          </p:cNvPicPr>
          <p:nvPr>
            <a:wavAudioFile r:embed="rId2" name="Wie spat ist es.wav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192000" y="142873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meineUhr-zeigt4-40.wav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192000" y="200023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7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97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04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11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06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09720" y="357166"/>
            <a:ext cx="1613756" cy="165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1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95670" y="357166"/>
            <a:ext cx="1643074" cy="168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2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13942" y="428604"/>
            <a:ext cx="1613756" cy="165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3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53256" y="428604"/>
            <a:ext cx="1652366" cy="169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Picture 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676773" y="459100"/>
            <a:ext cx="1705507" cy="174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5" name="Rectangle 6"/>
          <p:cNvSpPr>
            <a:spLocks noChangeArrowheads="1"/>
          </p:cNvSpPr>
          <p:nvPr/>
        </p:nvSpPr>
        <p:spPr bwMode="auto">
          <a:xfrm>
            <a:off x="1524000" y="686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56" name="Rectangle 7"/>
          <p:cNvSpPr>
            <a:spLocks noChangeArrowheads="1"/>
          </p:cNvSpPr>
          <p:nvPr/>
        </p:nvSpPr>
        <p:spPr bwMode="auto">
          <a:xfrm>
            <a:off x="1524000" y="235743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180975" algn="l"/>
              </a:tabLst>
            </a:pPr>
            <a:r>
              <a:rPr lang="en-GB" sz="3200" b="1" i="1" dirty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GB" sz="3200" b="1" i="1" dirty="0" err="1">
                <a:solidFill>
                  <a:srgbClr val="000000"/>
                </a:solidFill>
                <a:cs typeface="Times New Roman" pitchFamily="18" charset="0"/>
              </a:rPr>
              <a:t>Wadim</a:t>
            </a:r>
            <a:r>
              <a:rPr lang="en-GB" sz="3200" b="1" i="1" dirty="0">
                <a:solidFill>
                  <a:srgbClr val="000000"/>
                </a:solidFill>
                <a:cs typeface="Times New Roman" pitchFamily="18" charset="0"/>
              </a:rPr>
              <a:t>     Irina      </a:t>
            </a:r>
            <a:r>
              <a:rPr lang="en-GB" sz="3200" b="1" i="1" dirty="0" err="1">
                <a:solidFill>
                  <a:srgbClr val="000000"/>
                </a:solidFill>
                <a:cs typeface="Times New Roman" pitchFamily="18" charset="0"/>
              </a:rPr>
              <a:t>Tanja</a:t>
            </a:r>
            <a:r>
              <a:rPr lang="en-GB" sz="3200" b="1" i="1" dirty="0">
                <a:solidFill>
                  <a:srgbClr val="000000"/>
                </a:solidFill>
                <a:cs typeface="Times New Roman" pitchFamily="18" charset="0"/>
              </a:rPr>
              <a:t>      </a:t>
            </a:r>
            <a:r>
              <a:rPr lang="en-GB" sz="3200" b="1" i="1" dirty="0" err="1">
                <a:solidFill>
                  <a:srgbClr val="000000"/>
                </a:solidFill>
                <a:cs typeface="Times New Roman" pitchFamily="18" charset="0"/>
              </a:rPr>
              <a:t>Alina</a:t>
            </a:r>
            <a:r>
              <a:rPr lang="en-GB" sz="3200" b="1" i="1" dirty="0">
                <a:solidFill>
                  <a:srgbClr val="000000"/>
                </a:solidFill>
                <a:cs typeface="Times New Roman" pitchFamily="18" charset="0"/>
              </a:rPr>
              <a:t>       Roman</a:t>
            </a:r>
            <a:endParaRPr lang="en-GB" sz="3200" b="1" i="1" dirty="0"/>
          </a:p>
        </p:txBody>
      </p:sp>
      <p:pic>
        <p:nvPicPr>
          <p:cNvPr id="53257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56995" y="3286124"/>
            <a:ext cx="1873153" cy="1933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8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52794" y="3357562"/>
            <a:ext cx="1734742" cy="179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9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10182" y="3357562"/>
            <a:ext cx="1785951" cy="18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0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96132" y="3357562"/>
            <a:ext cx="179934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1" name="Picture 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953520" y="3357562"/>
            <a:ext cx="186855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Rectangle 13"/>
          <p:cNvSpPr>
            <a:spLocks noChangeArrowheads="1"/>
          </p:cNvSpPr>
          <p:nvPr/>
        </p:nvSpPr>
        <p:spPr bwMode="auto">
          <a:xfrm>
            <a:off x="1524000" y="686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63" name="Rectangle 14"/>
          <p:cNvSpPr>
            <a:spLocks noChangeArrowheads="1"/>
          </p:cNvSpPr>
          <p:nvPr/>
        </p:nvSpPr>
        <p:spPr bwMode="auto">
          <a:xfrm>
            <a:off x="1524000" y="564356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180975" algn="l"/>
              </a:tabLst>
            </a:pPr>
            <a:r>
              <a:rPr lang="de-DE" sz="3200" b="1" i="1">
                <a:solidFill>
                  <a:srgbClr val="000000"/>
                </a:solidFill>
                <a:cs typeface="Times New Roman" pitchFamily="18" charset="0"/>
              </a:rPr>
              <a:t>Maxim      Katja    Veronika      Ilja       Darina</a:t>
            </a:r>
            <a:endParaRPr lang="de-DE" sz="3200" b="1" i="1"/>
          </a:p>
        </p:txBody>
      </p:sp>
      <p:pic>
        <p:nvPicPr>
          <p:cNvPr id="18" name="Wie spat ist es.wav">
            <a:hlinkClick r:id="" action="ppaction://media"/>
          </p:cNvPr>
          <p:cNvPicPr>
            <a:picLocks noRot="1" noChangeAspect="1"/>
          </p:cNvPicPr>
          <p:nvPr>
            <a:wavAudioFile r:embed="rId1" name="Wie spat ist es.wav"/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2192000" y="1428736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meineUhr-zeigt4-40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2192000" y="2000236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Vasha-ochered-govorit.wav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2192000" y="2714611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4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4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063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104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248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ChangeArrowheads="1"/>
          </p:cNvSpPr>
          <p:nvPr/>
        </p:nvSpPr>
        <p:spPr bwMode="auto">
          <a:xfrm>
            <a:off x="238084" y="357166"/>
            <a:ext cx="1171583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tabLst>
                <a:tab pos="180975" algn="l"/>
              </a:tabLst>
            </a:pPr>
            <a:r>
              <a:rPr lang="de-DE" sz="3200" b="1" i="1" dirty="0">
                <a:solidFill>
                  <a:srgbClr val="0000CC"/>
                </a:solidFill>
                <a:cs typeface="Arial" pitchFamily="34" charset="0"/>
              </a:rPr>
              <a:t>3</a:t>
            </a:r>
            <a:r>
              <a:rPr lang="de-DE" sz="3200" b="1" i="1" dirty="0">
                <a:solidFill>
                  <a:srgbClr val="0000CC"/>
                </a:solidFill>
                <a:ea typeface="Times New Roman" pitchFamily="18" charset="0"/>
                <a:cs typeface="Arial" pitchFamily="34" charset="0"/>
              </a:rPr>
              <a:t>***</a:t>
            </a:r>
            <a:r>
              <a:rPr lang="de-DE" sz="3200" b="1" i="1" dirty="0">
                <a:solidFill>
                  <a:srgbClr val="0000CC"/>
                </a:solidFill>
                <a:cs typeface="Arial" pitchFamily="34" charset="0"/>
              </a:rPr>
              <a:t>. </a:t>
            </a:r>
            <a:r>
              <a:rPr lang="ru-RU" sz="3200" b="1" i="1" dirty="0">
                <a:solidFill>
                  <a:srgbClr val="0000CC"/>
                </a:solidFill>
                <a:cs typeface="Arial" pitchFamily="34" charset="0"/>
              </a:rPr>
              <a:t>Продолжай счёт по образцу:</a:t>
            </a:r>
            <a:endParaRPr lang="en-US" sz="3200" b="1" i="1" dirty="0">
              <a:solidFill>
                <a:srgbClr val="0000CC"/>
              </a:solidFill>
              <a:cs typeface="Arial" pitchFamily="34" charset="0"/>
            </a:endParaRPr>
          </a:p>
          <a:p>
            <a:pPr algn="just" eaLnBrk="0" hangingPunct="0">
              <a:tabLst>
                <a:tab pos="180975" algn="l"/>
              </a:tabLst>
            </a:pPr>
            <a:endParaRPr lang="ru-RU" sz="2800" dirty="0">
              <a:solidFill>
                <a:srgbClr val="0000CC"/>
              </a:solidFill>
            </a:endParaRPr>
          </a:p>
          <a:p>
            <a:pPr eaLnBrk="0" hangingPunct="0">
              <a:tabLst>
                <a:tab pos="180975" algn="l"/>
              </a:tabLst>
            </a:pPr>
            <a:r>
              <a:rPr lang="ru-RU" sz="4000" b="1" i="1" dirty="0">
                <a:solidFill>
                  <a:srgbClr val="000000"/>
                </a:solidFill>
                <a:cs typeface="Times New Roman" pitchFamily="18" charset="0"/>
              </a:rPr>
              <a:t>0,1,2, ... , ... , 20.             20,19,18, ... , ... , 0.</a:t>
            </a:r>
            <a:endParaRPr lang="ru-RU" sz="4000" b="1" i="1" dirty="0"/>
          </a:p>
          <a:p>
            <a:pPr eaLnBrk="0" hangingPunct="0">
              <a:tabLst>
                <a:tab pos="180975" algn="l"/>
              </a:tabLst>
            </a:pPr>
            <a:r>
              <a:rPr lang="ru-RU" sz="4000" b="1" i="1" dirty="0">
                <a:solidFill>
                  <a:srgbClr val="000000"/>
                </a:solidFill>
                <a:cs typeface="Times New Roman" pitchFamily="18" charset="0"/>
              </a:rPr>
              <a:t>21,22, ... , ... , 30.            30,29,28, ... , ... 20.</a:t>
            </a:r>
            <a:endParaRPr lang="ru-RU" sz="4000" b="1" i="1" dirty="0"/>
          </a:p>
          <a:p>
            <a:pPr eaLnBrk="0" hangingPunct="0">
              <a:tabLst>
                <a:tab pos="180975" algn="l"/>
              </a:tabLst>
            </a:pPr>
            <a:r>
              <a:rPr lang="ru-RU" sz="4000" b="1" i="1" dirty="0">
                <a:solidFill>
                  <a:srgbClr val="000000"/>
                </a:solidFill>
                <a:cs typeface="Times New Roman" pitchFamily="18" charset="0"/>
              </a:rPr>
              <a:t>2,12,22,32, ... , 92.          6,16,26,36, ... , 96.</a:t>
            </a:r>
            <a:endParaRPr lang="ru-RU" sz="4000" b="1" i="1" dirty="0"/>
          </a:p>
          <a:p>
            <a:pPr eaLnBrk="0" hangingPunct="0">
              <a:tabLst>
                <a:tab pos="180975" algn="l"/>
              </a:tabLst>
            </a:pPr>
            <a:r>
              <a:rPr lang="ru-RU" sz="4000" b="1" i="1" dirty="0">
                <a:solidFill>
                  <a:srgbClr val="000000"/>
                </a:solidFill>
                <a:cs typeface="Times New Roman" pitchFamily="18" charset="0"/>
              </a:rPr>
              <a:t>7,17,27,37, ... , 97.          5,10,15,20,25, ... , 95.</a:t>
            </a:r>
            <a:endParaRPr lang="ru-RU" sz="4000" b="1" i="1" dirty="0"/>
          </a:p>
          <a:p>
            <a:pPr eaLnBrk="0" hangingPunct="0">
              <a:tabLst>
                <a:tab pos="180975" algn="l"/>
              </a:tabLst>
            </a:pPr>
            <a:r>
              <a:rPr lang="ru-RU" sz="4000" b="1" i="1" dirty="0">
                <a:solidFill>
                  <a:srgbClr val="000000"/>
                </a:solidFill>
                <a:cs typeface="Times New Roman" pitchFamily="18" charset="0"/>
              </a:rPr>
              <a:t>3,6,9,12, ... , ... .              2,6,10,14, ... , ... .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/>
          </p:cNvSpPr>
          <p:nvPr/>
        </p:nvSpPr>
        <p:spPr bwMode="auto">
          <a:xfrm>
            <a:off x="309522" y="285750"/>
            <a:ext cx="11644394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tabLst>
                <a:tab pos="180975" algn="l"/>
              </a:tabLst>
            </a:pPr>
            <a:r>
              <a:rPr lang="de-DE" sz="3200" b="1" i="1" dirty="0">
                <a:solidFill>
                  <a:srgbClr val="0000CC"/>
                </a:solidFill>
                <a:ea typeface="Times New Roman" pitchFamily="18" charset="0"/>
                <a:cs typeface="Arial" pitchFamily="34" charset="0"/>
              </a:rPr>
              <a:t>4***. </a:t>
            </a:r>
            <a:r>
              <a:rPr lang="ru-RU" sz="3200" b="1" i="1" dirty="0">
                <a:solidFill>
                  <a:srgbClr val="0000CC"/>
                </a:solidFill>
                <a:ea typeface="Times New Roman" pitchFamily="18" charset="0"/>
                <a:cs typeface="Arial" pitchFamily="34" charset="0"/>
              </a:rPr>
              <a:t>Напиши ряд чисел, которые продиктует учитель:</a:t>
            </a:r>
            <a:endParaRPr lang="en-US" sz="3200" b="1" i="1" dirty="0">
              <a:solidFill>
                <a:srgbClr val="0000CC"/>
              </a:solidFill>
              <a:ea typeface="Times New Roman" pitchFamily="18" charset="0"/>
              <a:cs typeface="Arial" pitchFamily="34" charset="0"/>
            </a:endParaRPr>
          </a:p>
          <a:p>
            <a:pPr algn="just" eaLnBrk="0" hangingPunct="0">
              <a:tabLst>
                <a:tab pos="180975" algn="l"/>
              </a:tabLst>
            </a:pPr>
            <a:endParaRPr lang="ru-RU" sz="2800" b="1" i="1" dirty="0">
              <a:solidFill>
                <a:srgbClr val="0000CC"/>
              </a:solidFill>
              <a:ea typeface="Times New Roman" pitchFamily="18" charset="0"/>
              <a:cs typeface="Arial" pitchFamily="34" charset="0"/>
            </a:endParaRPr>
          </a:p>
          <a:p>
            <a:pPr eaLnBrk="0" hangingPunct="0">
              <a:tabLst>
                <a:tab pos="180975" algn="l"/>
              </a:tabLst>
            </a:pPr>
            <a:r>
              <a:rPr lang="de-DE" sz="4000" b="1" i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893754          130627       394185         672285</a:t>
            </a:r>
            <a:endParaRPr lang="ru-RU" sz="4000" b="1" i="1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tabLst>
                <a:tab pos="180975" algn="l"/>
              </a:tabLst>
            </a:pPr>
            <a:r>
              <a:rPr lang="de-DE" sz="4000" b="1" i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351692          764581        216408        396712</a:t>
            </a:r>
            <a:endParaRPr lang="ru-RU" sz="4000" b="1" i="1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tabLst>
                <a:tab pos="180975" algn="l"/>
              </a:tabLst>
            </a:pPr>
            <a:r>
              <a:rPr lang="de-DE" sz="4000" b="1" i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824163          419625       375894         872519</a:t>
            </a:r>
            <a:endParaRPr lang="ru-RU" sz="4000" b="1" i="1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tabLst>
                <a:tab pos="180975" algn="l"/>
              </a:tabLst>
            </a:pPr>
            <a:r>
              <a:rPr lang="de-DE" sz="4000" b="1" i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258471          107382       462950         9354278</a:t>
            </a:r>
            <a:endParaRPr lang="ru-RU" sz="4000" b="1" i="1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tabLst>
                <a:tab pos="180975" algn="l"/>
              </a:tabLst>
            </a:pPr>
            <a:r>
              <a:rPr lang="de-DE" sz="4000" b="1" i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2095836        1736915     4960587      5804263</a:t>
            </a:r>
            <a:endParaRPr lang="ru-RU" sz="4000" b="1" i="1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tabLst>
                <a:tab pos="180975" algn="l"/>
              </a:tabLst>
            </a:pPr>
            <a:r>
              <a:rPr lang="de-DE" sz="4000" b="1" i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583912          937164       693840        7419072</a:t>
            </a:r>
            <a:endParaRPr lang="ru-RU" sz="4000" b="1" i="1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tabLst>
                <a:tab pos="180975" algn="l"/>
              </a:tabLst>
            </a:pPr>
            <a:r>
              <a:rPr lang="de-DE" sz="4000" b="1" i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3684715</a:t>
            </a:r>
            <a:endParaRPr lang="de-DE" sz="4000" b="1" i="1" dirty="0"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309522" y="357166"/>
            <a:ext cx="11501518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de-DE" sz="5400" b="1" i="1" dirty="0">
                <a:solidFill>
                  <a:srgbClr val="C00000"/>
                </a:solidFill>
                <a:cs typeface="Times New Roman" pitchFamily="18" charset="0"/>
              </a:rPr>
              <a:t>Entschuldigen Sie bitte. Wie spät ist es?</a:t>
            </a:r>
          </a:p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de-DE" sz="5400" b="1" i="1" dirty="0">
                <a:solidFill>
                  <a:srgbClr val="008000"/>
                </a:solidFill>
                <a:cs typeface="Times New Roman" pitchFamily="18" charset="0"/>
              </a:rPr>
              <a:t>Es ist 9 Uhr.</a:t>
            </a:r>
            <a:endParaRPr lang="de-DE" sz="5400" dirty="0">
              <a:solidFill>
                <a:srgbClr val="008000"/>
              </a:solidFill>
            </a:endParaRPr>
          </a:p>
        </p:txBody>
      </p:sp>
      <p:pic>
        <p:nvPicPr>
          <p:cNvPr id="5" name="EntschuldigenSie-bitte1.wav">
            <a:hlinkClick r:id="" action="ppaction://media"/>
          </p:cNvPr>
          <p:cNvPicPr>
            <a:picLocks noRot="1" noChangeAspect="1"/>
          </p:cNvPicPr>
          <p:nvPr>
            <a:wavAudioFile r:embed="rId1" name="EntschuldigenSie-bitte1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121442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Wie spat ist es.wav">
            <a:hlinkClick r:id="" action="ppaction://media"/>
          </p:cNvPr>
          <p:cNvPicPr>
            <a:picLocks noRot="1" noChangeAspect="1"/>
          </p:cNvPicPr>
          <p:nvPr>
            <a:wavAudioFile r:embed="rId2" name="Wie spat ist es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0" y="171448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6" descr="new-clock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67438" y="2643188"/>
            <a:ext cx="3929062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Es-ist-9-Uhr.wav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192000" y="2428859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155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04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196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04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Прямоугольник 1"/>
          <p:cNvSpPr>
            <a:spLocks noChangeArrowheads="1"/>
          </p:cNvSpPr>
          <p:nvPr/>
        </p:nvSpPr>
        <p:spPr bwMode="auto">
          <a:xfrm>
            <a:off x="0" y="2071678"/>
            <a:ext cx="1219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tabLst>
                <a:tab pos="180975" algn="l"/>
              </a:tabLst>
            </a:pPr>
            <a:r>
              <a:rPr lang="en-US" sz="9600" b="1" i="1" dirty="0" smtClean="0">
                <a:solidFill>
                  <a:srgbClr val="008000"/>
                </a:solidFill>
                <a:cs typeface="Times New Roman" pitchFamily="18" charset="0"/>
                <a:hlinkClick r:id="rId3"/>
              </a:rPr>
              <a:t>3 D </a:t>
            </a:r>
            <a:r>
              <a:rPr lang="ru-RU" sz="9600" b="1" i="1" dirty="0" smtClean="0">
                <a:solidFill>
                  <a:srgbClr val="008000"/>
                </a:solidFill>
                <a:cs typeface="Times New Roman" pitchFamily="18" charset="0"/>
                <a:hlinkClick r:id="rId3"/>
              </a:rPr>
              <a:t>часы</a:t>
            </a:r>
            <a:endParaRPr lang="de-DE" sz="96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1809750" y="357189"/>
            <a:ext cx="85725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6600" b="1" i="1">
                <a:solidFill>
                  <a:srgbClr val="C00000"/>
                </a:solidFill>
                <a:cs typeface="Times New Roman" pitchFamily="18" charset="0"/>
              </a:rPr>
              <a:t>Который час</a:t>
            </a:r>
            <a:r>
              <a:rPr lang="de-DE" sz="6600" b="1" i="1">
                <a:solidFill>
                  <a:srgbClr val="C00000"/>
                </a:solidFill>
                <a:cs typeface="Times New Roman" pitchFamily="18" charset="0"/>
              </a:rPr>
              <a:t>?</a:t>
            </a:r>
          </a:p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de-DE" sz="6600" b="1" i="1">
                <a:solidFill>
                  <a:srgbClr val="008000"/>
                </a:solidFill>
                <a:cs typeface="Times New Roman" pitchFamily="18" charset="0"/>
              </a:rPr>
              <a:t>10 </a:t>
            </a:r>
            <a:r>
              <a:rPr lang="ru-RU" sz="6600" b="1" i="1">
                <a:solidFill>
                  <a:srgbClr val="008000"/>
                </a:solidFill>
                <a:cs typeface="Times New Roman" pitchFamily="18" charset="0"/>
              </a:rPr>
              <a:t>часов</a:t>
            </a:r>
            <a:r>
              <a:rPr lang="de-DE" sz="6600" b="1" i="1">
                <a:solidFill>
                  <a:srgbClr val="008000"/>
                </a:solidFill>
                <a:cs typeface="Times New Roman" pitchFamily="18" charset="0"/>
              </a:rPr>
              <a:t> 5 </a:t>
            </a:r>
            <a:r>
              <a:rPr lang="ru-RU" sz="6600" b="1" i="1">
                <a:solidFill>
                  <a:srgbClr val="008000"/>
                </a:solidFill>
                <a:cs typeface="Times New Roman" pitchFamily="18" charset="0"/>
              </a:rPr>
              <a:t>минут</a:t>
            </a:r>
            <a:r>
              <a:rPr lang="de-DE" sz="6600" b="1" i="1">
                <a:solidFill>
                  <a:srgbClr val="008000"/>
                </a:solidFill>
                <a:cs typeface="Times New Roman" pitchFamily="18" charset="0"/>
              </a:rPr>
              <a:t>.</a:t>
            </a:r>
            <a:endParaRPr lang="de-DE" sz="6600">
              <a:solidFill>
                <a:srgbClr val="008000"/>
              </a:solidFill>
            </a:endParaRPr>
          </a:p>
        </p:txBody>
      </p:sp>
      <p:pic>
        <p:nvPicPr>
          <p:cNvPr id="8" name="Wie spat ist es.wav">
            <a:hlinkClick r:id="" action="ppaction://media"/>
          </p:cNvPr>
          <p:cNvPicPr>
            <a:picLocks noRot="1" noChangeAspect="1"/>
          </p:cNvPicPr>
          <p:nvPr>
            <a:wavAudioFile r:embed="rId1" name="Wie spat ist es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0" y="16430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Es-ist-10Uhr-5Minuten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20002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Рисунок 10" descr="old-clock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95751" y="2571751"/>
            <a:ext cx="3643313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4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4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04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595274" y="285750"/>
            <a:ext cx="1107289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de-DE" sz="5400" b="1" i="1" dirty="0">
                <a:solidFill>
                  <a:srgbClr val="C00000"/>
                </a:solidFill>
                <a:cs typeface="Times New Roman" pitchFamily="18" charset="0"/>
              </a:rPr>
              <a:t>Wie spät ist es?</a:t>
            </a:r>
          </a:p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de-DE" sz="5400" b="1" i="1" dirty="0">
                <a:solidFill>
                  <a:srgbClr val="008000"/>
                </a:solidFill>
                <a:cs typeface="Times New Roman" pitchFamily="18" charset="0"/>
              </a:rPr>
              <a:t>Es ist 10 Uhr 5 Minuten.</a:t>
            </a:r>
            <a:endParaRPr lang="de-DE" sz="5400" dirty="0">
              <a:solidFill>
                <a:srgbClr val="008000"/>
              </a:solidFill>
            </a:endParaRPr>
          </a:p>
        </p:txBody>
      </p:sp>
      <p:pic>
        <p:nvPicPr>
          <p:cNvPr id="12" name="Wie spat ist es.wav">
            <a:hlinkClick r:id="" action="ppaction://media"/>
          </p:cNvPr>
          <p:cNvPicPr>
            <a:picLocks noRot="1" noChangeAspect="1"/>
          </p:cNvPicPr>
          <p:nvPr>
            <a:wavAudioFile r:embed="rId1" name="Wie spat ist es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0" y="200024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Es-ist-10Uhr-5Minuten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235742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Рисунок 6" descr="new-clock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67188" y="2643188"/>
            <a:ext cx="3929062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4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4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048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380960" y="642918"/>
            <a:ext cx="1143008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de-DE" sz="5400" b="1" i="1">
                <a:solidFill>
                  <a:srgbClr val="C00000"/>
                </a:solidFill>
                <a:cs typeface="Times New Roman" pitchFamily="18" charset="0"/>
              </a:rPr>
              <a:t>Entschuldigen Sie bitte. Wie spät ist es?</a:t>
            </a:r>
          </a:p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de-DE" sz="5400" b="1" i="1">
                <a:solidFill>
                  <a:srgbClr val="008000"/>
                </a:solidFill>
                <a:cs typeface="Times New Roman" pitchFamily="18" charset="0"/>
              </a:rPr>
              <a:t>Es ist </a:t>
            </a:r>
            <a:r>
              <a:rPr lang="de-DE" sz="5400" b="1" i="1" u="sng">
                <a:solidFill>
                  <a:srgbClr val="0000CC"/>
                </a:solidFill>
                <a:cs typeface="Times New Roman" pitchFamily="18" charset="0"/>
              </a:rPr>
              <a:t>jetzt</a:t>
            </a:r>
            <a:r>
              <a:rPr lang="de-DE" sz="5400" b="1" i="1">
                <a:solidFill>
                  <a:srgbClr val="008000"/>
                </a:solidFill>
                <a:cs typeface="Times New Roman" pitchFamily="18" charset="0"/>
              </a:rPr>
              <a:t> 10 Uhr. </a:t>
            </a:r>
            <a:r>
              <a:rPr lang="ru-RU" sz="5400" b="1" i="1">
                <a:solidFill>
                  <a:srgbClr val="008000"/>
                </a:solidFill>
                <a:cs typeface="Times New Roman" pitchFamily="18" charset="0"/>
              </a:rPr>
              <a:t>(</a:t>
            </a:r>
            <a:r>
              <a:rPr lang="ru-RU" sz="5400" b="1" i="1" u="sng">
                <a:solidFill>
                  <a:srgbClr val="0000CC"/>
                </a:solidFill>
                <a:cs typeface="Times New Roman" pitchFamily="18" charset="0"/>
              </a:rPr>
              <a:t>Сейчас</a:t>
            </a:r>
            <a:r>
              <a:rPr lang="ru-RU" sz="5400" b="1" i="1">
                <a:solidFill>
                  <a:srgbClr val="008000"/>
                </a:solidFill>
                <a:cs typeface="Times New Roman" pitchFamily="18" charset="0"/>
              </a:rPr>
              <a:t> 10 часов.)</a:t>
            </a:r>
            <a:endParaRPr lang="de-DE" sz="5400">
              <a:solidFill>
                <a:srgbClr val="008000"/>
              </a:solidFill>
            </a:endParaRPr>
          </a:p>
        </p:txBody>
      </p:sp>
      <p:pic>
        <p:nvPicPr>
          <p:cNvPr id="5" name="EntschuldigenSie-bitte1.wav">
            <a:hlinkClick r:id="" action="ppaction://media"/>
          </p:cNvPr>
          <p:cNvPicPr>
            <a:picLocks noRot="1" noChangeAspect="1"/>
          </p:cNvPicPr>
          <p:nvPr>
            <a:wavAudioFile r:embed="rId1" name="EntschuldigenSie-bitte1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100010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Wie spat ist es.wav">
            <a:hlinkClick r:id="" action="ppaction://media"/>
          </p:cNvPr>
          <p:cNvPicPr>
            <a:picLocks noRot="1" noChangeAspect="1"/>
          </p:cNvPicPr>
          <p:nvPr>
            <a:wavAudioFile r:embed="rId2" name="Wie spat ist es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0" y="150017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Es-ist-jetzt10Uhr.wav">
            <a:hlinkClick r:id="" action="ppaction://media"/>
          </p:cNvPr>
          <p:cNvPicPr>
            <a:picLocks noRot="1" noChangeAspect="1"/>
          </p:cNvPicPr>
          <p:nvPr>
            <a:wavAudioFile r:embed="rId3" name="Es-ist-jetzt10Uhr.wav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192000" y="200023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155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04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196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07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309522" y="285750"/>
            <a:ext cx="1171583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0000CC"/>
                </a:solidFill>
                <a:cs typeface="Times New Roman" pitchFamily="18" charset="0"/>
              </a:rPr>
              <a:t>Составьте </a:t>
            </a:r>
            <a:r>
              <a:rPr lang="ru-RU" sz="3200" b="1" i="1" dirty="0">
                <a:solidFill>
                  <a:srgbClr val="0000CC"/>
                </a:solidFill>
                <a:cs typeface="Times New Roman" pitchFamily="18" charset="0"/>
              </a:rPr>
              <a:t>диалоги сами.</a:t>
            </a:r>
            <a:endParaRPr lang="de-DE" sz="3200" dirty="0">
              <a:solidFill>
                <a:srgbClr val="0000CC"/>
              </a:solidFill>
            </a:endParaRPr>
          </a:p>
        </p:txBody>
      </p:sp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1809750" y="1071563"/>
            <a:ext cx="8643938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buFontTx/>
              <a:buChar char="•"/>
              <a:tabLst>
                <a:tab pos="180975" algn="l"/>
              </a:tabLst>
            </a:pPr>
            <a:r>
              <a:rPr lang="de-DE" sz="4000" b="1" i="1" dirty="0">
                <a:solidFill>
                  <a:srgbClr val="C00000"/>
                </a:solidFill>
                <a:cs typeface="Times New Roman" pitchFamily="18" charset="0"/>
              </a:rPr>
              <a:t>…?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 – 8.20</a:t>
            </a:r>
          </a:p>
          <a:p>
            <a:pPr algn="ctr" eaLnBrk="0" hangingPunct="0">
              <a:buFontTx/>
              <a:buChar char="•"/>
              <a:tabLst>
                <a:tab pos="180975" algn="l"/>
              </a:tabLst>
            </a:pPr>
            <a:r>
              <a:rPr lang="de-DE" sz="4000" b="1" i="1" dirty="0">
                <a:solidFill>
                  <a:srgbClr val="C00000"/>
                </a:solidFill>
                <a:cs typeface="Times New Roman" pitchFamily="18" charset="0"/>
              </a:rPr>
              <a:t>…?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 – 6.15</a:t>
            </a:r>
          </a:p>
          <a:p>
            <a:pPr algn="ctr" eaLnBrk="0" hangingPunct="0">
              <a:buFontTx/>
              <a:buChar char="•"/>
              <a:tabLst>
                <a:tab pos="180975" algn="l"/>
              </a:tabLst>
            </a:pPr>
            <a:r>
              <a:rPr lang="de-DE" sz="4000" b="1" i="1" dirty="0">
                <a:solidFill>
                  <a:srgbClr val="C00000"/>
                </a:solidFill>
                <a:cs typeface="Times New Roman" pitchFamily="18" charset="0"/>
              </a:rPr>
              <a:t>…?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 – 7.</a:t>
            </a:r>
            <a:r>
              <a:rPr lang="ru-RU" sz="4000" b="1" i="1" dirty="0">
                <a:solidFill>
                  <a:srgbClr val="008000"/>
                </a:solidFill>
                <a:cs typeface="Times New Roman" pitchFamily="18" charset="0"/>
              </a:rPr>
              <a:t>5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0</a:t>
            </a:r>
          </a:p>
          <a:p>
            <a:pPr algn="ctr" eaLnBrk="0" hangingPunct="0">
              <a:buFontTx/>
              <a:buChar char="•"/>
              <a:tabLst>
                <a:tab pos="180975" algn="l"/>
              </a:tabLst>
            </a:pPr>
            <a:r>
              <a:rPr lang="de-DE" sz="4000" b="1" i="1" dirty="0">
                <a:solidFill>
                  <a:srgbClr val="C00000"/>
                </a:solidFill>
                <a:cs typeface="Times New Roman" pitchFamily="18" charset="0"/>
              </a:rPr>
              <a:t>…?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 – 9.18</a:t>
            </a:r>
          </a:p>
          <a:p>
            <a:pPr algn="ctr" eaLnBrk="0" hangingPunct="0">
              <a:buFontTx/>
              <a:buChar char="•"/>
              <a:tabLst>
                <a:tab pos="180975" algn="l"/>
              </a:tabLst>
            </a:pPr>
            <a:r>
              <a:rPr lang="de-DE" sz="4000" b="1" i="1" dirty="0">
                <a:solidFill>
                  <a:srgbClr val="C00000"/>
                </a:solidFill>
                <a:cs typeface="Times New Roman" pitchFamily="18" charset="0"/>
              </a:rPr>
              <a:t>…?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 – 11.</a:t>
            </a:r>
            <a:r>
              <a:rPr lang="ru-RU" sz="4000" b="1" i="1" dirty="0">
                <a:solidFill>
                  <a:srgbClr val="008000"/>
                </a:solidFill>
                <a:cs typeface="Times New Roman" pitchFamily="18" charset="0"/>
              </a:rPr>
              <a:t>4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0</a:t>
            </a:r>
          </a:p>
          <a:p>
            <a:pPr algn="ctr" eaLnBrk="0" hangingPunct="0">
              <a:buFontTx/>
              <a:buChar char="•"/>
              <a:tabLst>
                <a:tab pos="180975" algn="l"/>
              </a:tabLst>
            </a:pPr>
            <a:r>
              <a:rPr lang="de-DE" sz="4000" b="1" i="1" dirty="0">
                <a:solidFill>
                  <a:srgbClr val="C00000"/>
                </a:solidFill>
                <a:cs typeface="Times New Roman" pitchFamily="18" charset="0"/>
              </a:rPr>
              <a:t>…?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 – 8.17</a:t>
            </a:r>
          </a:p>
          <a:p>
            <a:pPr algn="ctr" eaLnBrk="0" hangingPunct="0">
              <a:buFontTx/>
              <a:buChar char="•"/>
              <a:tabLst>
                <a:tab pos="180975" algn="l"/>
              </a:tabLst>
            </a:pPr>
            <a:r>
              <a:rPr lang="de-DE" sz="4000" b="1" i="1" dirty="0">
                <a:solidFill>
                  <a:srgbClr val="C00000"/>
                </a:solidFill>
                <a:cs typeface="Times New Roman" pitchFamily="18" charset="0"/>
              </a:rPr>
              <a:t>…?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 – 5.</a:t>
            </a:r>
            <a:r>
              <a:rPr lang="ru-RU" sz="4000" b="1" i="1" dirty="0">
                <a:solidFill>
                  <a:srgbClr val="008000"/>
                </a:solidFill>
                <a:cs typeface="Times New Roman" pitchFamily="18" charset="0"/>
              </a:rPr>
              <a:t>5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6</a:t>
            </a:r>
          </a:p>
          <a:p>
            <a:pPr algn="ctr" eaLnBrk="0" hangingPunct="0">
              <a:buFontTx/>
              <a:buChar char="•"/>
              <a:tabLst>
                <a:tab pos="180975" algn="l"/>
              </a:tabLst>
            </a:pPr>
            <a:r>
              <a:rPr lang="de-DE" sz="4000" b="1" i="1" dirty="0">
                <a:solidFill>
                  <a:srgbClr val="C00000"/>
                </a:solidFill>
                <a:cs typeface="Times New Roman" pitchFamily="18" charset="0"/>
              </a:rPr>
              <a:t>…?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 – 12.</a:t>
            </a:r>
            <a:r>
              <a:rPr lang="ru-RU" sz="4000" b="1" i="1" dirty="0">
                <a:solidFill>
                  <a:srgbClr val="008000"/>
                </a:solidFill>
                <a:cs typeface="Times New Roman" pitchFamily="18" charset="0"/>
              </a:rPr>
              <a:t>45</a:t>
            </a:r>
            <a:endParaRPr lang="de-DE" sz="4000" b="1" i="1" dirty="0">
              <a:solidFill>
                <a:srgbClr val="008000"/>
              </a:solidFill>
              <a:cs typeface="Times New Roman" pitchFamily="18" charset="0"/>
            </a:endParaRPr>
          </a:p>
          <a:p>
            <a:pPr algn="ctr" eaLnBrk="0" hangingPunct="0">
              <a:buFontTx/>
              <a:buChar char="•"/>
              <a:tabLst>
                <a:tab pos="180975" algn="l"/>
              </a:tabLst>
            </a:pPr>
            <a:r>
              <a:rPr lang="de-DE" sz="4000" b="1" i="1" dirty="0">
                <a:solidFill>
                  <a:srgbClr val="C00000"/>
                </a:solidFill>
                <a:cs typeface="Times New Roman" pitchFamily="18" charset="0"/>
              </a:rPr>
              <a:t>…?</a:t>
            </a:r>
            <a:r>
              <a:rPr lang="de-DE" sz="4000" b="1" i="1" dirty="0">
                <a:solidFill>
                  <a:srgbClr val="008000"/>
                </a:solidFill>
                <a:cs typeface="Times New Roman" pitchFamily="18" charset="0"/>
              </a:rPr>
              <a:t> – 10.</a:t>
            </a:r>
            <a:r>
              <a:rPr lang="ru-RU" sz="4000" b="1" i="1" dirty="0">
                <a:solidFill>
                  <a:srgbClr val="008000"/>
                </a:solidFill>
                <a:cs typeface="Times New Roman" pitchFamily="18" charset="0"/>
              </a:rPr>
              <a:t>30</a:t>
            </a:r>
            <a:endParaRPr lang="de-DE" sz="3200" dirty="0">
              <a:solidFill>
                <a:srgbClr val="008000"/>
              </a:solidFill>
            </a:endParaRPr>
          </a:p>
        </p:txBody>
      </p:sp>
      <p:pic>
        <p:nvPicPr>
          <p:cNvPr id="9" name="EntschuldigenSie-bitte1.wav">
            <a:hlinkClick r:id="" action="ppaction://media"/>
          </p:cNvPr>
          <p:cNvPicPr>
            <a:picLocks noRot="1" noChangeAspect="1"/>
          </p:cNvPicPr>
          <p:nvPr>
            <a:wavAudioFile r:embed="rId1" name="EntschuldigenSie-bitte1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1857359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Wie spat ist es.wav">
            <a:hlinkClick r:id="" action="ppaction://media"/>
          </p:cNvPr>
          <p:cNvPicPr>
            <a:picLocks noRot="1" noChangeAspect="1"/>
          </p:cNvPicPr>
          <p:nvPr>
            <a:wavAudioFile r:embed="rId2" name="Wie spat ist es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0" y="2357421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Es-ist-jetzt10Uhr.wav">
            <a:hlinkClick r:id="" action="ppaction://media"/>
          </p:cNvPr>
          <p:cNvPicPr>
            <a:picLocks noRot="1" noChangeAspect="1"/>
          </p:cNvPicPr>
          <p:nvPr>
            <a:wavAudioFile r:embed="rId3" name="Es-ist-jetzt10Uhr.wav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192000" y="285748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154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04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1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078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309522" y="571500"/>
            <a:ext cx="11644394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tabLst>
                <a:tab pos="180975" algn="l"/>
              </a:tabLst>
            </a:pPr>
            <a:r>
              <a:rPr lang="ru-RU" sz="3200" b="1" i="1" dirty="0" smtClean="0">
                <a:solidFill>
                  <a:srgbClr val="0000CC"/>
                </a:solidFill>
                <a:cs typeface="Arial" pitchFamily="34" charset="0"/>
              </a:rPr>
              <a:t>Спроси </a:t>
            </a:r>
            <a:r>
              <a:rPr lang="ru-RU" sz="3200" b="1" i="1" dirty="0">
                <a:solidFill>
                  <a:srgbClr val="0000CC"/>
                </a:solidFill>
                <a:cs typeface="Arial" pitchFamily="34" charset="0"/>
              </a:rPr>
              <a:t>и ответь на вопросы по образцу:</a:t>
            </a:r>
            <a:endParaRPr lang="ru-RU" sz="3200" dirty="0">
              <a:solidFill>
                <a:srgbClr val="0000CC"/>
              </a:solidFill>
              <a:cs typeface="Arial" pitchFamily="34" charset="0"/>
            </a:endParaRPr>
          </a:p>
          <a:p>
            <a:pPr eaLnBrk="0" hangingPunct="0">
              <a:buFontTx/>
              <a:buChar char="•"/>
              <a:tabLst>
                <a:tab pos="180975" algn="l"/>
              </a:tabLst>
            </a:pPr>
            <a:r>
              <a:rPr lang="de-DE" sz="5400" b="1" i="1" dirty="0">
                <a:solidFill>
                  <a:srgbClr val="008000"/>
                </a:solidFill>
                <a:cs typeface="Times New Roman" pitchFamily="18" charset="0"/>
              </a:rPr>
              <a:t>Entschuldigen Sie bitte. Wie spät ist es? (</a:t>
            </a:r>
            <a:r>
              <a:rPr lang="ru-RU" sz="5400" b="1" i="1" dirty="0">
                <a:solidFill>
                  <a:srgbClr val="008000"/>
                </a:solidFill>
                <a:cs typeface="Times New Roman" pitchFamily="18" charset="0"/>
              </a:rPr>
              <a:t>10</a:t>
            </a:r>
            <a:r>
              <a:rPr lang="de-DE" sz="5400" b="1" i="1" dirty="0">
                <a:solidFill>
                  <a:srgbClr val="008000"/>
                </a:solidFill>
                <a:cs typeface="Times New Roman" pitchFamily="18" charset="0"/>
              </a:rPr>
              <a:t>)</a:t>
            </a:r>
          </a:p>
          <a:p>
            <a:pPr eaLnBrk="0" hangingPunct="0">
              <a:buFontTx/>
              <a:buChar char="•"/>
              <a:tabLst>
                <a:tab pos="180975" algn="l"/>
              </a:tabLst>
            </a:pPr>
            <a:r>
              <a:rPr lang="de-DE" sz="5400" b="1" i="1" dirty="0">
                <a:solidFill>
                  <a:srgbClr val="C00000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Es ist </a:t>
            </a:r>
            <a:r>
              <a:rPr lang="de-DE" sz="5400" b="1" i="1" u="sng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jetzt</a:t>
            </a:r>
            <a:r>
              <a:rPr lang="de-DE" sz="5400" b="1" i="1" dirty="0">
                <a:solidFill>
                  <a:srgbClr val="C00000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5400" b="1" i="1" dirty="0">
                <a:solidFill>
                  <a:srgbClr val="C00000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10</a:t>
            </a:r>
            <a:r>
              <a:rPr lang="de-DE" sz="5400" b="1" i="1" dirty="0">
                <a:solidFill>
                  <a:srgbClr val="C00000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 Uhr.</a:t>
            </a:r>
            <a:endParaRPr lang="ru-RU" sz="5400" b="1" dirty="0">
              <a:solidFill>
                <a:srgbClr val="C00000"/>
              </a:solidFill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pic>
        <p:nvPicPr>
          <p:cNvPr id="4" name="EntschuldigenSie-bitte1.wav">
            <a:hlinkClick r:id="" action="ppaction://media"/>
          </p:cNvPr>
          <p:cNvPicPr>
            <a:picLocks noRot="1" noChangeAspect="1"/>
          </p:cNvPicPr>
          <p:nvPr>
            <a:wavAudioFile r:embed="rId1" name="EntschuldigenSie-bitte1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0" y="1428736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Wie spat ist es.wav">
            <a:hlinkClick r:id="" action="ppaction://media"/>
          </p:cNvPr>
          <p:cNvPicPr>
            <a:picLocks noRot="1" noChangeAspect="1"/>
          </p:cNvPicPr>
          <p:nvPr>
            <a:wavAudioFile r:embed="rId2" name="Wie spat ist es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0" y="192879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Es-ist-jetzt10Uhr.wav">
            <a:hlinkClick r:id="" action="ppaction://media"/>
          </p:cNvPr>
          <p:cNvPicPr>
            <a:picLocks noRot="1" noChangeAspect="1"/>
          </p:cNvPicPr>
          <p:nvPr>
            <a:wavAudioFile r:embed="rId3" name="Es-ist-jetzt10Uhr.wav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192000" y="2428861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154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04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1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07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-ist-1-Uhr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0" y="128586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Прямоугольник 3"/>
          <p:cNvSpPr>
            <a:spLocks noChangeArrowheads="1"/>
          </p:cNvSpPr>
          <p:nvPr/>
        </p:nvSpPr>
        <p:spPr bwMode="auto">
          <a:xfrm>
            <a:off x="380960" y="357166"/>
            <a:ext cx="10858576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5400" b="1" i="1" dirty="0">
                <a:solidFill>
                  <a:srgbClr val="C00000"/>
                </a:solidFill>
                <a:cs typeface="Times New Roman" pitchFamily="18" charset="0"/>
              </a:rPr>
              <a:t>Который час</a:t>
            </a:r>
            <a:r>
              <a:rPr lang="de-DE" sz="5400" b="1" i="1" dirty="0">
                <a:solidFill>
                  <a:srgbClr val="C00000"/>
                </a:solidFill>
                <a:cs typeface="Times New Roman" pitchFamily="18" charset="0"/>
              </a:rPr>
              <a:t>?</a:t>
            </a:r>
          </a:p>
          <a:p>
            <a:pPr algn="just" eaLnBrk="0" hangingPunct="0">
              <a:buFontTx/>
              <a:buChar char="•"/>
              <a:tabLst>
                <a:tab pos="180975" algn="l"/>
              </a:tabLst>
            </a:pPr>
            <a:r>
              <a:rPr lang="ru-RU" sz="5400" b="1" i="1" dirty="0">
                <a:solidFill>
                  <a:srgbClr val="008000"/>
                </a:solidFill>
                <a:cs typeface="Times New Roman" pitchFamily="18" charset="0"/>
              </a:rPr>
              <a:t>1 час.</a:t>
            </a:r>
            <a:endParaRPr lang="de-DE" sz="5400" dirty="0">
              <a:solidFill>
                <a:srgbClr val="008000"/>
              </a:solidFill>
            </a:endParaRPr>
          </a:p>
        </p:txBody>
      </p:sp>
      <p:pic>
        <p:nvPicPr>
          <p:cNvPr id="40964" name="Рисунок 6" descr="new-clock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67188" y="2643188"/>
            <a:ext cx="3929062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77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MOVIE_ONCLICK_URL" val="http://"/>
  <p:tag name="GENSWF_MOVIE_PRESENTATION_END_URL" val="http://"/>
  <p:tag name="ISPRING_RESOURCE_PATHS_HASH" val="736e8ce0692732349a8d32a84fcf487d6cfbc77"/>
  <p:tag name="ISPRING_SCORM_RATE_SLIDES" val="0"/>
  <p:tag name="ISPRING_SCORM_RATE_QUIZZES" val="0"/>
  <p:tag name="ISPRING_SCORM_PASSING_SCORE" val="0.0000000000"/>
  <p:tag name="ISPRING_RESOURCE_PATHS_HASH_2" val="eddf5992816615db7c83b9b2a8acc6c7e76d8c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12414</TotalTime>
  <Words>796</Words>
  <Application>Microsoft Office PowerPoint</Application>
  <PresentationFormat>Произвольный</PresentationFormat>
  <Paragraphs>193</Paragraphs>
  <Slides>30</Slides>
  <Notes>26</Notes>
  <HiddenSlides>0</HiddenSlides>
  <MMClips>55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Stunde_25</dc:title>
  <dc:creator>Admin</dc:creator>
  <cp:lastModifiedBy>Admin</cp:lastModifiedBy>
  <cp:revision>2634</cp:revision>
  <dcterms:created xsi:type="dcterms:W3CDTF">2010-08-02T17:52:52Z</dcterms:created>
  <dcterms:modified xsi:type="dcterms:W3CDTF">2022-05-21T14:30:15Z</dcterms:modified>
</cp:coreProperties>
</file>